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31" r:id="rId2"/>
    <p:sldMasterId id="2147483820" r:id="rId3"/>
    <p:sldMasterId id="2147483838" r:id="rId4"/>
    <p:sldMasterId id="2147483843" r:id="rId5"/>
    <p:sldMasterId id="2147483851" r:id="rId6"/>
  </p:sldMasterIdLst>
  <p:notesMasterIdLst>
    <p:notesMasterId r:id="rId135"/>
  </p:notesMasterIdLst>
  <p:handoutMasterIdLst>
    <p:handoutMasterId r:id="rId136"/>
  </p:handoutMasterIdLst>
  <p:sldIdLst>
    <p:sldId id="458" r:id="rId7"/>
    <p:sldId id="268" r:id="rId8"/>
    <p:sldId id="413" r:id="rId9"/>
    <p:sldId id="469" r:id="rId10"/>
    <p:sldId id="459" r:id="rId11"/>
    <p:sldId id="269" r:id="rId12"/>
    <p:sldId id="377" r:id="rId13"/>
    <p:sldId id="378" r:id="rId14"/>
    <p:sldId id="380" r:id="rId15"/>
    <p:sldId id="381" r:id="rId16"/>
    <p:sldId id="353" r:id="rId17"/>
    <p:sldId id="354" r:id="rId18"/>
    <p:sldId id="456" r:id="rId19"/>
    <p:sldId id="457" r:id="rId20"/>
    <p:sldId id="355" r:id="rId21"/>
    <p:sldId id="356" r:id="rId22"/>
    <p:sldId id="357" r:id="rId23"/>
    <p:sldId id="358" r:id="rId24"/>
    <p:sldId id="359" r:id="rId25"/>
    <p:sldId id="362" r:id="rId26"/>
    <p:sldId id="363" r:id="rId27"/>
    <p:sldId id="360" r:id="rId28"/>
    <p:sldId id="361" r:id="rId29"/>
    <p:sldId id="460"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61" r:id="rId49"/>
    <p:sldId id="309" r:id="rId50"/>
    <p:sldId id="342" r:id="rId51"/>
    <p:sldId id="343" r:id="rId52"/>
    <p:sldId id="344" r:id="rId53"/>
    <p:sldId id="462" r:id="rId54"/>
    <p:sldId id="311" r:id="rId55"/>
    <p:sldId id="388" r:id="rId56"/>
    <p:sldId id="324" r:id="rId57"/>
    <p:sldId id="325" r:id="rId58"/>
    <p:sldId id="326" r:id="rId59"/>
    <p:sldId id="327" r:id="rId60"/>
    <p:sldId id="328" r:id="rId61"/>
    <p:sldId id="329" r:id="rId62"/>
    <p:sldId id="330" r:id="rId63"/>
    <p:sldId id="334" r:id="rId64"/>
    <p:sldId id="340" r:id="rId65"/>
    <p:sldId id="341" r:id="rId66"/>
    <p:sldId id="463" r:id="rId67"/>
    <p:sldId id="432" r:id="rId68"/>
    <p:sldId id="433" r:id="rId69"/>
    <p:sldId id="434" r:id="rId70"/>
    <p:sldId id="435" r:id="rId71"/>
    <p:sldId id="436" r:id="rId72"/>
    <p:sldId id="437" r:id="rId73"/>
    <p:sldId id="438" r:id="rId74"/>
    <p:sldId id="439" r:id="rId75"/>
    <p:sldId id="464" r:id="rId76"/>
    <p:sldId id="312" r:id="rId77"/>
    <p:sldId id="318" r:id="rId78"/>
    <p:sldId id="320" r:id="rId79"/>
    <p:sldId id="321" r:id="rId80"/>
    <p:sldId id="322" r:id="rId81"/>
    <p:sldId id="323" r:id="rId82"/>
    <p:sldId id="465" r:id="rId83"/>
    <p:sldId id="314" r:id="rId84"/>
    <p:sldId id="346" r:id="rId85"/>
    <p:sldId id="347" r:id="rId86"/>
    <p:sldId id="382" r:id="rId87"/>
    <p:sldId id="348" r:id="rId88"/>
    <p:sldId id="350" r:id="rId89"/>
    <p:sldId id="315" r:id="rId90"/>
    <p:sldId id="383" r:id="rId91"/>
    <p:sldId id="466" r:id="rId92"/>
    <p:sldId id="440" r:id="rId93"/>
    <p:sldId id="441" r:id="rId94"/>
    <p:sldId id="442" r:id="rId95"/>
    <p:sldId id="443" r:id="rId96"/>
    <p:sldId id="444" r:id="rId97"/>
    <p:sldId id="445" r:id="rId98"/>
    <p:sldId id="446" r:id="rId99"/>
    <p:sldId id="449" r:id="rId100"/>
    <p:sldId id="447" r:id="rId101"/>
    <p:sldId id="448" r:id="rId102"/>
    <p:sldId id="450" r:id="rId103"/>
    <p:sldId id="467" r:id="rId104"/>
    <p:sldId id="416" r:id="rId105"/>
    <p:sldId id="421" r:id="rId106"/>
    <p:sldId id="420" r:id="rId107"/>
    <p:sldId id="419" r:id="rId108"/>
    <p:sldId id="418" r:id="rId109"/>
    <p:sldId id="417" r:id="rId110"/>
    <p:sldId id="422" r:id="rId111"/>
    <p:sldId id="423" r:id="rId112"/>
    <p:sldId id="424" r:id="rId113"/>
    <p:sldId id="426" r:id="rId114"/>
    <p:sldId id="425" r:id="rId115"/>
    <p:sldId id="427" r:id="rId116"/>
    <p:sldId id="428" r:id="rId117"/>
    <p:sldId id="451" r:id="rId118"/>
    <p:sldId id="452" r:id="rId119"/>
    <p:sldId id="453" r:id="rId120"/>
    <p:sldId id="455" r:id="rId121"/>
    <p:sldId id="454" r:id="rId122"/>
    <p:sldId id="468" r:id="rId123"/>
    <p:sldId id="430" r:id="rId124"/>
    <p:sldId id="384" r:id="rId125"/>
    <p:sldId id="385" r:id="rId126"/>
    <p:sldId id="386" r:id="rId127"/>
    <p:sldId id="387" r:id="rId128"/>
    <p:sldId id="389" r:id="rId129"/>
    <p:sldId id="390" r:id="rId130"/>
    <p:sldId id="392" r:id="rId131"/>
    <p:sldId id="394" r:id="rId132"/>
    <p:sldId id="283" r:id="rId133"/>
    <p:sldId id="470" r:id="rId134"/>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DBBD5C1-E122-4365-AE44-FEB11FBC5FA4}">
          <p14:sldIdLst>
            <p14:sldId id="458"/>
            <p14:sldId id="268"/>
            <p14:sldId id="413"/>
            <p14:sldId id="469"/>
            <p14:sldId id="459"/>
            <p14:sldId id="269"/>
            <p14:sldId id="377"/>
            <p14:sldId id="378"/>
            <p14:sldId id="380"/>
            <p14:sldId id="381"/>
            <p14:sldId id="353"/>
            <p14:sldId id="354"/>
            <p14:sldId id="456"/>
            <p14:sldId id="457"/>
            <p14:sldId id="355"/>
            <p14:sldId id="356"/>
            <p14:sldId id="357"/>
            <p14:sldId id="358"/>
            <p14:sldId id="359"/>
            <p14:sldId id="362"/>
            <p14:sldId id="363"/>
            <p14:sldId id="360"/>
            <p14:sldId id="361"/>
            <p14:sldId id="460"/>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61"/>
            <p14:sldId id="309"/>
            <p14:sldId id="342"/>
            <p14:sldId id="343"/>
            <p14:sldId id="344"/>
            <p14:sldId id="462"/>
            <p14:sldId id="311"/>
            <p14:sldId id="388"/>
            <p14:sldId id="324"/>
            <p14:sldId id="325"/>
            <p14:sldId id="326"/>
            <p14:sldId id="327"/>
            <p14:sldId id="328"/>
            <p14:sldId id="329"/>
            <p14:sldId id="330"/>
            <p14:sldId id="334"/>
            <p14:sldId id="340"/>
            <p14:sldId id="341"/>
            <p14:sldId id="463"/>
            <p14:sldId id="432"/>
            <p14:sldId id="433"/>
            <p14:sldId id="434"/>
            <p14:sldId id="435"/>
            <p14:sldId id="436"/>
            <p14:sldId id="437"/>
            <p14:sldId id="438"/>
            <p14:sldId id="439"/>
            <p14:sldId id="464"/>
            <p14:sldId id="312"/>
            <p14:sldId id="318"/>
            <p14:sldId id="320"/>
            <p14:sldId id="321"/>
            <p14:sldId id="322"/>
            <p14:sldId id="323"/>
            <p14:sldId id="465"/>
            <p14:sldId id="314"/>
            <p14:sldId id="346"/>
            <p14:sldId id="347"/>
            <p14:sldId id="382"/>
            <p14:sldId id="348"/>
            <p14:sldId id="350"/>
            <p14:sldId id="315"/>
            <p14:sldId id="383"/>
            <p14:sldId id="466"/>
            <p14:sldId id="440"/>
            <p14:sldId id="441"/>
            <p14:sldId id="442"/>
            <p14:sldId id="443"/>
            <p14:sldId id="444"/>
            <p14:sldId id="445"/>
            <p14:sldId id="446"/>
            <p14:sldId id="449"/>
            <p14:sldId id="447"/>
            <p14:sldId id="448"/>
            <p14:sldId id="450"/>
            <p14:sldId id="467"/>
            <p14:sldId id="416"/>
            <p14:sldId id="421"/>
            <p14:sldId id="420"/>
            <p14:sldId id="419"/>
            <p14:sldId id="418"/>
            <p14:sldId id="417"/>
            <p14:sldId id="422"/>
            <p14:sldId id="423"/>
            <p14:sldId id="424"/>
            <p14:sldId id="426"/>
            <p14:sldId id="425"/>
            <p14:sldId id="427"/>
            <p14:sldId id="428"/>
            <p14:sldId id="451"/>
            <p14:sldId id="452"/>
            <p14:sldId id="453"/>
            <p14:sldId id="455"/>
            <p14:sldId id="454"/>
            <p14:sldId id="468"/>
            <p14:sldId id="430"/>
            <p14:sldId id="384"/>
            <p14:sldId id="385"/>
            <p14:sldId id="386"/>
            <p14:sldId id="387"/>
            <p14:sldId id="389"/>
            <p14:sldId id="390"/>
            <p14:sldId id="392"/>
            <p14:sldId id="394"/>
          </p14:sldIdLst>
        </p14:section>
        <p14:section name="Section sans titre" id="{21B000D0-A40A-4139-80A3-A5E5EA59D7A7}">
          <p14:sldIdLst>
            <p14:sldId id="283"/>
            <p14:sldId id="47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3294A"/>
    <a:srgbClr val="766A62"/>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0" autoAdjust="0"/>
    <p:restoredTop sz="87338" autoAdjust="0"/>
  </p:normalViewPr>
  <p:slideViewPr>
    <p:cSldViewPr>
      <p:cViewPr>
        <p:scale>
          <a:sx n="100" d="100"/>
          <a:sy n="100" d="100"/>
        </p:scale>
        <p:origin x="-1066"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7" d="100"/>
          <a:sy n="67" d="100"/>
        </p:scale>
        <p:origin x="-3149" y="53"/>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viewProps" Target="view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6074EF9-2D1C-444F-892A-3DE5023F3264}" type="datetimeFigureOut">
              <a:rPr lang="de-DE" smtClean="0"/>
              <a:pPr/>
              <a:t>26.01.2017</a:t>
            </a:fld>
            <a:endParaRPr lang="de-DE"/>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064FE75-9390-4697-9DC7-085317AE8E1C}" type="slidenum">
              <a:rPr lang="de-DE" smtClean="0"/>
              <a:pPr/>
              <a:t>‹N°›</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CFEE0E7-FE49-49E0-B574-252EA06FC051}" type="datetimeFigureOut">
              <a:rPr lang="de-DE" smtClean="0"/>
              <a:pPr/>
              <a:t>26.01.2017</a:t>
            </a:fld>
            <a:endParaRPr lang="de-DE"/>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2008A02-0983-4D98-8FAA-A493F3BA4192}" type="slidenum">
              <a:rPr lang="de-DE" smtClean="0"/>
              <a:pPr/>
              <a:t>‹N°›</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solidFill>
                  <a:prstClr val="black"/>
                </a:solidFill>
              </a:rPr>
              <a:pPr/>
              <a:t>1</a:t>
            </a:fld>
            <a:endParaRPr lang="de-DE">
              <a:solidFill>
                <a:prstClr val="black"/>
              </a:solidFill>
            </a:endParaRPr>
          </a:p>
        </p:txBody>
      </p:sp>
      <p:sp>
        <p:nvSpPr>
          <p:cNvPr id="5" name="Espace réservé des commentaires 2"/>
          <p:cNvSpPr>
            <a:spLocks noGrp="1"/>
          </p:cNvSpPr>
          <p:nvPr/>
        </p:nvSpPr>
        <p:spPr>
          <a:xfrm>
            <a:off x="673577" y="4813795"/>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402185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100</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101</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102</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103</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104</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105</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106</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107</a:t>
            </a:fld>
            <a:endParaRPr lang="de-DE"/>
          </a:p>
        </p:txBody>
      </p:sp>
      <p:sp>
        <p:nvSpPr>
          <p:cNvPr id="5" name="Espace réservé des commentaires 2"/>
          <p:cNvSpPr txBox="1">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r>
              <a:rPr lang="fr-FR" dirty="0"/>
              <a:t>           </a:t>
            </a:r>
          </a:p>
          <a:p>
            <a:pPr>
              <a:tabLst>
                <a:tab pos="4806774" algn="l"/>
              </a:tabLst>
            </a:pPr>
            <a:r>
              <a:rPr lang="fr-FR" dirty="0"/>
              <a:t>           ………………………………………………………………………………………………………………</a:t>
            </a:r>
          </a:p>
        </p:txBody>
      </p:sp>
    </p:spTree>
    <p:extLst>
      <p:ext uri="{BB962C8B-B14F-4D97-AF65-F5344CB8AC3E}">
        <p14:creationId xmlns:p14="http://schemas.microsoft.com/office/powerpoint/2010/main" val="7315178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108</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109</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42077637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110</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111</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112</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113</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114</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115</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116</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117</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1617656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118</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119</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0038557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120</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121</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122</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123</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124</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125</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126</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127</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8364086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128</a:t>
            </a:fld>
            <a:endParaRPr lang="de-DE"/>
          </a:p>
        </p:txBody>
      </p:sp>
      <p:sp>
        <p:nvSpPr>
          <p:cNvPr id="5" name="Espace réservé des commentaires 2"/>
          <p:cNvSpPr>
            <a:spLocks noGrp="1"/>
          </p:cNvSpPr>
          <p:nvPr/>
        </p:nvSpPr>
        <p:spPr>
          <a:xfrm>
            <a:off x="692126" y="4700069"/>
            <a:ext cx="5292563" cy="4790558"/>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p>
          <a:p>
            <a:endParaRPr lang="fr-FR" dirty="0"/>
          </a:p>
          <a:p>
            <a:r>
              <a:rPr lang="fr-FR" dirty="0"/>
              <a:t>           </a:t>
            </a:r>
            <a:r>
              <a:rPr lang="fr-FR" dirty="0" smtClean="0"/>
              <a:t>………………………………………………………………………………………………………………</a:t>
            </a:r>
          </a:p>
          <a:p>
            <a:r>
              <a:rPr lang="fr-FR" dirty="0" smtClean="0"/>
              <a:t>           </a:t>
            </a:r>
          </a:p>
          <a:p>
            <a:pPr>
              <a:tabLst>
                <a:tab pos="4806774" algn="l"/>
              </a:tabLst>
            </a:pPr>
            <a:r>
              <a:rPr lang="fr-FR" dirty="0"/>
              <a:t> </a:t>
            </a:r>
            <a:r>
              <a:rPr lang="fr-FR" dirty="0" smtClean="0"/>
              <a:t>          ………………………………………………………………………………………………………………</a:t>
            </a:r>
            <a:endParaRPr lang="fr-FR" dirty="0"/>
          </a:p>
        </p:txBody>
      </p:sp>
    </p:spTree>
    <p:extLst>
      <p:ext uri="{BB962C8B-B14F-4D97-AF65-F5344CB8AC3E}">
        <p14:creationId xmlns:p14="http://schemas.microsoft.com/office/powerpoint/2010/main" val="261218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00385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00385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472391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97553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21280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763283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19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197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21839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1674950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57977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115660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40947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167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508388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957269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29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21839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091391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39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76632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311533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837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224142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1531597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49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1576095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59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7136525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69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70</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791305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72</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77</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4011661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78</a:t>
            </a:fld>
            <a:endParaRPr lang="de-DE" dirty="0"/>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79</a:t>
            </a:fld>
            <a:endParaRPr lang="de-DE" dirty="0"/>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80</a:t>
            </a:fld>
            <a:endParaRPr lang="de-DE" dirty="0"/>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81</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82</a:t>
            </a:fld>
            <a:endParaRPr lang="de-DE" dirty="0"/>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83</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84</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85</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86</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37582552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87</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88</a:t>
            </a:fld>
            <a:endParaRPr lang="de-DE"/>
          </a:p>
        </p:txBody>
      </p:sp>
      <p:sp>
        <p:nvSpPr>
          <p:cNvPr id="6" name="Espace réservé des commentaires 2"/>
          <p:cNvSpPr txBox="1">
            <a:spLocks/>
          </p:cNvSpPr>
          <p:nvPr/>
        </p:nvSpPr>
        <p:spPr>
          <a:xfrm>
            <a:off x="825977" y="4838899"/>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buFontTx/>
              <a:buChar char="-"/>
            </a:pPr>
            <a:endParaRPr lang="fr-FR" smtClean="0"/>
          </a:p>
          <a:p>
            <a:endParaRPr lang="fr-FR" dirty="0"/>
          </a:p>
        </p:txBody>
      </p:sp>
      <p:sp>
        <p:nvSpPr>
          <p:cNvPr id="7" name="Espace réservé des commentaires 2"/>
          <p:cNvSpPr>
            <a:spLocks noGrp="1"/>
          </p:cNvSpPr>
          <p:nvPr>
            <p:ph type="body" idx="3"/>
          </p:nvPr>
        </p:nvSpPr>
        <p:spPr>
          <a:xfrm>
            <a:off x="673577" y="4686499"/>
            <a:ext cx="5388610" cy="4439841"/>
          </a:xfrm>
        </p:spPr>
        <p:txBody>
          <a:bodyPr/>
          <a:lstStyle/>
          <a:p>
            <a:pPr marL="171450" indent="-171450">
              <a:buFontTx/>
              <a:buChar char="-"/>
            </a:pPr>
            <a:endParaRPr lang="fr-FR" baseline="0" dirty="0" smtClean="0"/>
          </a:p>
          <a:p>
            <a:endParaRPr lang="fr-FR" dirty="0"/>
          </a:p>
        </p:txBody>
      </p:sp>
      <p:sp>
        <p:nvSpPr>
          <p:cNvPr id="8"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89</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a:t>
            </a:fld>
            <a:endParaRPr lang="de-DE"/>
          </a:p>
        </p:txBody>
      </p:sp>
      <p:sp>
        <p:nvSpPr>
          <p:cNvPr id="5" name="Espace réservé des commentaires 2"/>
          <p:cNvSpPr>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p>
          <a:p>
            <a:endParaRPr lang="fr-FR" dirty="0">
              <a:solidFill>
                <a:prstClr val="black"/>
              </a:solidFill>
            </a:endParaRPr>
          </a:p>
          <a:p>
            <a:r>
              <a:rPr lang="fr-FR" dirty="0">
                <a:solidFill>
                  <a:prstClr val="black"/>
                </a:solidFill>
              </a:rPr>
              <a:t>           </a:t>
            </a:r>
            <a:r>
              <a:rPr lang="fr-FR" dirty="0" smtClean="0">
                <a:solidFill>
                  <a:prstClr val="black"/>
                </a:solidFill>
              </a:rPr>
              <a:t>………………………………………………………………………………………………………………</a:t>
            </a:r>
          </a:p>
          <a:p>
            <a:r>
              <a:rPr lang="fr-FR" dirty="0" smtClean="0">
                <a:solidFill>
                  <a:prstClr val="black"/>
                </a:solidFill>
              </a:rPr>
              <a:t>           </a:t>
            </a:r>
          </a:p>
          <a:p>
            <a:pPr>
              <a:tabLst>
                <a:tab pos="4806774" algn="l"/>
              </a:tabLst>
            </a:pPr>
            <a:r>
              <a:rPr lang="fr-FR" dirty="0">
                <a:solidFill>
                  <a:prstClr val="black"/>
                </a:solidFill>
              </a:rPr>
              <a:t> </a:t>
            </a: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90</a:t>
            </a:fld>
            <a:endParaRPr lang="de-DE" dirty="0"/>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91</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92</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93</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Tx/>
              <a:buNone/>
            </a:pPr>
            <a:endParaRPr lang="fr-FR" b="1" baseline="0" dirty="0" smtClean="0"/>
          </a:p>
          <a:p>
            <a:pPr marL="0" indent="0">
              <a:buFontTx/>
              <a:buNone/>
            </a:pPr>
            <a:endParaRPr lang="fr-FR" b="0" i="1" baseline="0" dirty="0" smtClean="0"/>
          </a:p>
          <a:p>
            <a:pPr marL="0" indent="0">
              <a:buFontTx/>
              <a:buNone/>
            </a:pPr>
            <a:endParaRPr lang="fr-FR" b="0" i="1" baseline="0" dirty="0" smtClean="0"/>
          </a:p>
          <a:p>
            <a:pPr marL="0" indent="0">
              <a:buFontTx/>
              <a:buNone/>
            </a:pPr>
            <a:endParaRPr lang="fr-FR" b="0" baseline="0" dirty="0" smtClean="0"/>
          </a:p>
          <a:p>
            <a:pPr marL="171450" indent="-171450">
              <a:buFontTx/>
              <a:buChar char="-"/>
            </a:pPr>
            <a:endParaRPr lang="fr-FR" b="0" baseline="0" dirty="0" smtClean="0"/>
          </a:p>
          <a:p>
            <a:pPr marL="0" indent="0">
              <a:buFontTx/>
              <a:buNone/>
            </a:pPr>
            <a:endParaRPr lang="fr-FR" b="0" baseline="0" dirty="0" smtClean="0"/>
          </a:p>
          <a:p>
            <a:pPr marL="0" indent="0">
              <a:buFontTx/>
              <a:buNone/>
            </a:pPr>
            <a:endParaRPr lang="fr-FR" b="0" baseline="0" dirty="0" smtClean="0"/>
          </a:p>
          <a:p>
            <a:endParaRPr lang="fr-FR" b="0" baseline="0" dirty="0" smtClean="0"/>
          </a:p>
          <a:p>
            <a:endParaRPr lang="fr-FR" b="0" baseline="0" dirty="0" smtClean="0"/>
          </a:p>
          <a:p>
            <a:endParaRPr lang="fr-FR" b="0" baseline="0" dirty="0" smtClean="0"/>
          </a:p>
          <a:p>
            <a:endParaRPr lang="fr-FR" b="0" baseline="0" dirty="0" smtClean="0"/>
          </a:p>
          <a:p>
            <a:endParaRPr lang="fr-FR" b="1" dirty="0"/>
          </a:p>
        </p:txBody>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94</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95</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Tx/>
              <a:buNone/>
            </a:pPr>
            <a:endParaRPr lang="fr-FR" b="0" baseline="0" dirty="0" smtClean="0"/>
          </a:p>
          <a:p>
            <a:pPr marL="0" indent="0">
              <a:buFontTx/>
              <a:buNone/>
            </a:pPr>
            <a:endParaRPr lang="fr-FR" b="0" baseline="0" dirty="0" smtClean="0"/>
          </a:p>
          <a:p>
            <a:pPr marL="0" indent="0">
              <a:buFontTx/>
              <a:buNone/>
            </a:pPr>
            <a:endParaRPr lang="fr-FR" b="0" baseline="0" dirty="0" smtClean="0"/>
          </a:p>
          <a:p>
            <a:endParaRPr lang="fr-FR" b="0" baseline="0" dirty="0" smtClean="0"/>
          </a:p>
          <a:p>
            <a:endParaRPr lang="fr-FR" b="0" baseline="0" dirty="0" smtClean="0"/>
          </a:p>
          <a:p>
            <a:endParaRPr lang="fr-FR" b="0" baseline="0" dirty="0" smtClean="0"/>
          </a:p>
          <a:p>
            <a:endParaRPr lang="fr-FR" b="0" baseline="0" dirty="0" smtClean="0"/>
          </a:p>
          <a:p>
            <a:endParaRPr lang="fr-FR" b="1" dirty="0"/>
          </a:p>
        </p:txBody>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96</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97</a:t>
            </a:fld>
            <a:endParaRPr lang="de-DE"/>
          </a:p>
        </p:txBody>
      </p:sp>
      <p:sp>
        <p:nvSpPr>
          <p:cNvPr id="6"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98</a:t>
            </a:fld>
            <a:endParaRPr lang="de-DE"/>
          </a:p>
        </p:txBody>
      </p:sp>
      <p:sp>
        <p:nvSpPr>
          <p:cNvPr id="5" name="Espace réservé des commentaires 2"/>
          <p:cNvSpPr txBox="1">
            <a:spLocks/>
          </p:cNvSpPr>
          <p:nvPr/>
        </p:nvSpPr>
        <p:spPr>
          <a:xfrm>
            <a:off x="703585" y="4838898"/>
            <a:ext cx="5388610" cy="4439841"/>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28367150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52008A02-0983-4D98-8FAA-A493F3BA4192}" type="slidenum">
              <a:rPr lang="de-DE" smtClean="0"/>
              <a:pPr/>
              <a:t>99</a:t>
            </a:fld>
            <a:endParaRPr lang="de-DE"/>
          </a:p>
        </p:txBody>
      </p:sp>
      <p:sp>
        <p:nvSpPr>
          <p:cNvPr id="5" name="Espace réservé des commentaires 2"/>
          <p:cNvSpPr txBox="1">
            <a:spLocks noGrp="1"/>
          </p:cNvSpPr>
          <p:nvPr>
            <p:ph type="body" idx="1"/>
          </p:nvPr>
        </p:nvSpPr>
        <p:spPr>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endParaRPr lang="fr-FR" dirty="0" smtClean="0">
              <a:solidFill>
                <a:prstClr val="black"/>
              </a:solidFill>
            </a:endParaRPr>
          </a:p>
          <a:p>
            <a:r>
              <a:rPr lang="fr-FR" dirty="0" smtClean="0">
                <a:solidFill>
                  <a:prstClr val="black"/>
                </a:solidFill>
              </a:rPr>
              <a:t>           ………………………………………………………………………………………………………………</a:t>
            </a:r>
          </a:p>
          <a:p>
            <a:r>
              <a:rPr lang="fr-FR" dirty="0" smtClean="0">
                <a:solidFill>
                  <a:prstClr val="black"/>
                </a:solidFill>
              </a:rPr>
              <a:t>           </a:t>
            </a:r>
          </a:p>
          <a:p>
            <a:pPr>
              <a:tabLst>
                <a:tab pos="4806774" algn="l"/>
              </a:tabLst>
            </a:pPr>
            <a:r>
              <a:rPr lang="fr-FR" dirty="0" smtClean="0">
                <a:solidFill>
                  <a:prstClr val="black"/>
                </a:solidFill>
              </a:rPr>
              <a:t>           ………………………………………………………………………………………………………………</a:t>
            </a:r>
            <a:endParaRPr lang="fr-FR" dirty="0">
              <a:solidFill>
                <a:prstClr val="black"/>
              </a:solidFill>
            </a:endParaRPr>
          </a:p>
        </p:txBody>
      </p:sp>
    </p:spTree>
    <p:extLst>
      <p:ext uri="{BB962C8B-B14F-4D97-AF65-F5344CB8AC3E}">
        <p14:creationId xmlns:p14="http://schemas.microsoft.com/office/powerpoint/2010/main" val="73151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smtClean="0">
                <a:solidFill>
                  <a:srgbClr val="000000"/>
                </a:solidFill>
                <a:latin typeface="Arial"/>
              </a:rPr>
              <a:t>Modifiez le style du titre</a:t>
            </a:r>
            <a:endParaRPr lang="en-GB" noProof="0" dirty="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3" name="Inhaltsplatzhalter 2"/>
          <p:cNvSpPr>
            <a:spLocks noGrp="1"/>
          </p:cNvSpPr>
          <p:nvPr>
            <p:ph sz="quarter" idx="17" hasCustomPrompt="1"/>
          </p:nvPr>
        </p:nvSpPr>
        <p:spPr>
          <a:xfrm>
            <a:off x="432000" y="2505600"/>
            <a:ext cx="828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12" name="Textplatzhalter 14"/>
          <p:cNvSpPr>
            <a:spLocks noGrp="1"/>
          </p:cNvSpPr>
          <p:nvPr>
            <p:ph type="body" sz="quarter" idx="14"/>
          </p:nvPr>
        </p:nvSpPr>
        <p:spPr>
          <a:xfrm>
            <a:off x="432000" y="1868400"/>
            <a:ext cx="828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Tree>
    <p:extLst>
      <p:ext uri="{BB962C8B-B14F-4D97-AF65-F5344CB8AC3E}">
        <p14:creationId xmlns:p14="http://schemas.microsoft.com/office/powerpoint/2010/main" val="3488059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2036136"/>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Tehran,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p:txBody>
      </p: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14914040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3"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4093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11" name="Textplatzhalter 10" descr="CMS_Legal_Disclaimer_Textbox_003"/>
          <p:cNvSpPr>
            <a:spLocks noGrp="1"/>
          </p:cNvSpPr>
          <p:nvPr>
            <p:ph type="body" sz="quarter" idx="14" hasCustomPrompt="1"/>
          </p:nvPr>
        </p:nvSpPr>
        <p:spPr>
          <a:xfrm>
            <a:off x="432000" y="4417200"/>
            <a:ext cx="3970800" cy="19008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kumimoji="0" lang="en-GB" sz="1000" b="1" i="0" u="none" strike="noStrike" kern="1200" cap="none" spc="0" normalizeH="0" baseline="30000" noProof="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Legal Services EEIG (CMS EEIG) is a European Economic Interest Grouping that coordinates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organisation of independent law firms. CMS EEIG provides no client services. Such services are solely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provided by CMS EEIG’s member firms in their respective jurisdictions. CMS EEIG and each of 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Aberdeen, Algiers, Amsterdam, Antwerp, Barcelona, Beijing, Belgrade, Berlin, Bratislava, Bristol, Brussels, Bucharest, Budapest, Casablanca, Cologne, Dubai, </a:t>
            </a:r>
            <a:r>
              <a:rPr kumimoji="0" lang="en-GB" sz="1000" b="0" i="0" u="none" strike="noStrike" kern="1200" cap="none" spc="0" normalizeH="0" baseline="30000" noProof="0" dirty="0" err="1" smtClean="0">
                <a:ln>
                  <a:noFill/>
                </a:ln>
                <a:solidFill>
                  <a:prstClr val="black"/>
                </a:solidFill>
                <a:effectLst/>
                <a:uLnTx/>
                <a:uFillTx/>
                <a:latin typeface="Arial" pitchFamily="34" charset="0"/>
                <a:ea typeface="+mn-ea"/>
                <a:cs typeface="Arial" pitchFamily="34" charset="0"/>
              </a:rPr>
              <a:t>Duesseldorf</a:t>
            </a: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 Edinburgh, Frankfurt, Geneva, Glasgow, Hamburg, Istanbul, Kyiv, Leipzig, Lisbon, Ljubljana, London, Luxembourg, Lyon, Madrid, Mexico City, Milan, Moscow, Munich, Muscat, Paris, Podgorica, Prague, Rio de Janeiro, Rome, Sarajevo, Seville, Shanghai, Sofia, Strasbourg, Stuttgart, Tirana, Utrecht, Vienna, Warsaw, Zagreb and Zurich.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www.cmslegal.com</a:t>
            </a:r>
          </a:p>
        </p:txBody>
      </p:sp>
      <p:cxnSp>
        <p:nvCxnSpPr>
          <p:cNvPr id="4" name="Gerade Verbindung 3"/>
          <p:cNvCxnSpPr/>
          <p:nvPr userDrawn="1"/>
        </p:nvCxnSpPr>
        <p:spPr>
          <a:xfrm>
            <a:off x="432000" y="4268328"/>
            <a:ext cx="396014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userDrawn="1"/>
        </p:nvCxnSpPr>
        <p:spPr>
          <a:xfrm>
            <a:off x="432000" y="6094685"/>
            <a:ext cx="3960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platzhalter 8" descr="CMS_Legal_Disclaimer_Textbox_001"/>
          <p:cNvSpPr>
            <a:spLocks noGrp="1"/>
          </p:cNvSpPr>
          <p:nvPr>
            <p:ph type="body" sz="quarter" idx="15" hasCustomPrompt="1"/>
          </p:nvPr>
        </p:nvSpPr>
        <p:spPr>
          <a:xfrm>
            <a:off x="43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free online legal information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 subscription service for legal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on a variety of topics delivered by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www.cms-lawnow.com</a:t>
            </a:r>
          </a:p>
        </p:txBody>
      </p:sp>
      <p:sp>
        <p:nvSpPr>
          <p:cNvPr id="12" name="Textplatzhalter 8" descr="CMS_Legal_Disclaimer_Textbox_002"/>
          <p:cNvSpPr>
            <a:spLocks noGrp="1"/>
          </p:cNvSpPr>
          <p:nvPr>
            <p:ph type="body" sz="quarter" idx="16" hasCustomPrompt="1"/>
          </p:nvPr>
        </p:nvSpPr>
        <p:spPr>
          <a:xfrm>
            <a:off x="2592000" y="3668400"/>
            <a:ext cx="1738800" cy="601200"/>
          </a:xfrm>
          <a:prstGeom prst="rect">
            <a:avLst/>
          </a:prstGeom>
        </p:spPr>
        <p:txBody>
          <a:bodyPr lIns="0" tIns="36000" rIns="0" bIns="0"/>
          <a:lstStyle>
            <a:lvl1pPr marL="0" marR="0" indent="0" algn="l" defTabSz="914400" rtl="0" eaLnBrk="1" fontAlgn="auto" latinLnBrk="0" hangingPunct="1">
              <a:lnSpc>
                <a:spcPct val="100000"/>
              </a:lnSpc>
              <a:spcBef>
                <a:spcPts val="0"/>
              </a:spcBef>
              <a:spcAft>
                <a:spcPts val="0"/>
              </a:spcAft>
              <a:buClrTx/>
              <a:buSzTx/>
              <a:buFontTx/>
              <a:buNone/>
              <a:tabLst/>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Your expert legal publications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In-depth international legal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and insights that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30000" noProof="0" dirty="0" smtClean="0">
                <a:ln>
                  <a:noFill/>
                </a:ln>
                <a:solidFill>
                  <a:prstClr val="black"/>
                </a:solidFill>
                <a:effectLst/>
                <a:uLnTx/>
                <a:uFillTx/>
                <a:latin typeface="Arial" pitchFamily="34" charset="0"/>
                <a:ea typeface="+mn-ea"/>
                <a:cs typeface="Arial" pitchFamily="34" charset="0"/>
              </a:rPr>
              <a:t>eguides.cmslegal.com</a:t>
            </a:r>
          </a:p>
        </p:txBody>
      </p:sp>
      <p:sp>
        <p:nvSpPr>
          <p:cNvPr id="8" name="Foliennummernplatzhalter 5" descr="CMSLegal_Footer_SlideNumber"/>
          <p:cNvSpPr txBox="1">
            <a:spLocks/>
          </p:cNvSpPr>
          <p:nvPr userDrawn="1"/>
        </p:nvSpPr>
        <p:spPr>
          <a:xfrm>
            <a:off x="432000" y="6537600"/>
            <a:ext cx="324000" cy="252000"/>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07F8A69-A772-47F3-9266-D6EC4E088057}" type="slidenum">
              <a:rPr lang="de-DE" sz="1000" smtClean="0">
                <a:solidFill>
                  <a:srgbClr val="766A62"/>
                </a:solidFill>
              </a:rPr>
              <a:pPr algn="l"/>
              <a:t>‹N°›</a:t>
            </a:fld>
            <a:endParaRPr lang="de-DE" sz="1000" dirty="0">
              <a:solidFill>
                <a:srgbClr val="766A62"/>
              </a:solidFill>
            </a:endParaRP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smtClean="0"/>
              <a:pPr/>
              <a:t>‹N°›</a:t>
            </a:fld>
            <a:endParaRPr lang="en-GB" dirty="0"/>
          </a:p>
        </p:txBody>
      </p:sp>
    </p:spTree>
    <p:extLst>
      <p:ext uri="{BB962C8B-B14F-4D97-AF65-F5344CB8AC3E}">
        <p14:creationId xmlns:p14="http://schemas.microsoft.com/office/powerpoint/2010/main" val="129395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smtClean="0"/>
              <a:pPr/>
              <a:t>‹N°›</a:t>
            </a:fld>
            <a:endParaRPr lang="en-GB" dirty="0"/>
          </a:p>
        </p:txBody>
      </p:sp>
    </p:spTree>
    <p:extLst>
      <p:ext uri="{BB962C8B-B14F-4D97-AF65-F5344CB8AC3E}">
        <p14:creationId xmlns:p14="http://schemas.microsoft.com/office/powerpoint/2010/main" val="55646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smtClean="0"/>
              <a:pPr/>
              <a:t>‹N°›</a:t>
            </a:fld>
            <a:endParaRPr lang="en-GB" dirty="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extLst>
      <p:ext uri="{BB962C8B-B14F-4D97-AF65-F5344CB8AC3E}">
        <p14:creationId xmlns:p14="http://schemas.microsoft.com/office/powerpoint/2010/main" val="229711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smtClean="0"/>
              <a:pPr/>
              <a:t>‹N°›</a:t>
            </a:fld>
            <a:endParaRPr lang="en-GB" dirty="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extLst>
      <p:ext uri="{BB962C8B-B14F-4D97-AF65-F5344CB8AC3E}">
        <p14:creationId xmlns:p14="http://schemas.microsoft.com/office/powerpoint/2010/main" val="81619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smtClean="0"/>
              <a:pPr/>
              <a:t>‹N°›</a:t>
            </a:fld>
            <a:endParaRPr lang="en-GB" dirty="0"/>
          </a:p>
        </p:txBody>
      </p:sp>
    </p:spTree>
    <p:extLst>
      <p:ext uri="{BB962C8B-B14F-4D97-AF65-F5344CB8AC3E}">
        <p14:creationId xmlns:p14="http://schemas.microsoft.com/office/powerpoint/2010/main" val="3571769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smtClean="0"/>
              <a:pPr/>
              <a:t>‹N°›</a:t>
            </a:fld>
            <a:endParaRPr lang="en-GB" dirty="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extLst>
      <p:ext uri="{BB962C8B-B14F-4D97-AF65-F5344CB8AC3E}">
        <p14:creationId xmlns:p14="http://schemas.microsoft.com/office/powerpoint/2010/main" val="353770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image">
    <p:spTree>
      <p:nvGrpSpPr>
        <p:cNvPr id="1" name=""/>
        <p:cNvGrpSpPr/>
        <p:nvPr/>
      </p:nvGrpSpPr>
      <p:grpSpPr>
        <a:xfrm>
          <a:off x="0" y="0"/>
          <a:ext cx="0" cy="0"/>
          <a:chOff x="0" y="0"/>
          <a:chExt cx="0" cy="0"/>
        </a:xfrm>
      </p:grpSpPr>
      <p:pic>
        <p:nvPicPr>
          <p:cNvPr id="7" name="Picture 3"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9"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0"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Conférence annuelle en droit des sociétés : quelles lignes directrices pour 2017 ? | Jeudi 26 janvier 2017</a:t>
            </a:r>
            <a:endParaRPr lang="en-GB" sz="1000" noProof="0" dirty="0">
              <a:solidFill>
                <a:srgbClr val="766A62"/>
              </a:solidFill>
              <a:latin typeface="Arial"/>
              <a:cs typeface="Arial" pitchFamily="34" charset="0"/>
            </a:endParaRPr>
          </a:p>
        </p:txBody>
      </p:sp>
      <p:sp>
        <p:nvSpPr>
          <p:cNvPr id="13"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Bureau Francis Lefebvre</a:t>
            </a:r>
            <a:endParaRPr lang="en-GB" sz="1000" noProof="0" dirty="0">
              <a:solidFill>
                <a:srgbClr val="766A62"/>
              </a:solidFill>
              <a:latin typeface="Arial"/>
              <a:cs typeface="Arial" pitchFamily="34" charset="0"/>
            </a:endParaRPr>
          </a:p>
        </p:txBody>
      </p:sp>
      <p:pic>
        <p:nvPicPr>
          <p:cNvPr id="2" name="Image 1" descr="CMSLegal_Cover_Logo_IM_iL_004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38173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smtClean="0"/>
              <a:pPr/>
              <a:t>‹N°›</a:t>
            </a:fld>
            <a:endParaRPr lang="en-GB" dirty="0"/>
          </a:p>
        </p:txBody>
      </p:sp>
    </p:spTree>
    <p:extLst>
      <p:ext uri="{BB962C8B-B14F-4D97-AF65-F5344CB8AC3E}">
        <p14:creationId xmlns:p14="http://schemas.microsoft.com/office/powerpoint/2010/main" val="124431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000000"/>
                </a:solidFill>
              </a:defRPr>
            </a:lvl1pPr>
          </a:lstStyle>
          <a:p>
            <a:pPr lvl="0"/>
            <a:r>
              <a:rPr lang="fr-FR" sz="2400" baseline="0" noProof="0" smtClean="0">
                <a:solidFill>
                  <a:srgbClr val="000000"/>
                </a:solidFill>
                <a:latin typeface="Arial"/>
              </a:rPr>
              <a:t>Modifiez le style du titre</a:t>
            </a:r>
            <a:endParaRPr lang="en-GB" noProof="0" dirty="0" smtClean="0"/>
          </a:p>
        </p:txBody>
      </p:sp>
      <p:sp>
        <p:nvSpPr>
          <p:cNvPr id="8" name="Text Placeholder 7" descr="CMSLegal_Cover_SubHeading"/>
          <p:cNvSpPr>
            <a:spLocks noGrp="1"/>
          </p:cNvSpPr>
          <p:nvPr>
            <p:ph type="body" sz="quarter" idx="10" hasCustomPrompt="1"/>
          </p:nvPr>
        </p:nvSpPr>
        <p:spPr>
          <a:xfrm>
            <a:off x="432000" y="2746800"/>
            <a:ext cx="7200000" cy="936000"/>
          </a:xfrm>
        </p:spPr>
        <p:txBody>
          <a:bodyPr/>
          <a:lstStyle>
            <a:lvl1pPr marL="0" indent="0">
              <a:defRPr baseline="0">
                <a:solidFill>
                  <a:schemeClr val="tx1"/>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extLst>
      <p:ext uri="{BB962C8B-B14F-4D97-AF65-F5344CB8AC3E}">
        <p14:creationId xmlns:p14="http://schemas.microsoft.com/office/powerpoint/2010/main" val="2974494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1"/>
          </a:xfrm>
          <a:prstGeom prst="rect">
            <a:avLst/>
          </a:prstGeom>
        </p:spPr>
      </p:pic>
      <p:sp>
        <p:nvSpPr>
          <p:cNvPr id="11"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432000" y="5378400"/>
            <a:ext cx="7200000" cy="936000"/>
          </a:xfrm>
          <a:prstGeom prst="rect">
            <a:avLst/>
          </a:prstGeom>
        </p:spPr>
        <p:txBody>
          <a:bodyPr lIns="0" tIns="0" rIns="0" bIns="0"/>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7"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8"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Conférence annuelle en droit des sociétés : quelles lignes directrices pour 2017 ? | Jeudi 26 janvier 2017</a:t>
            </a:r>
            <a:endParaRPr lang="en-GB" sz="1000" noProof="0" dirty="0">
              <a:solidFill>
                <a:srgbClr val="766A62"/>
              </a:solidFill>
              <a:latin typeface="Arial"/>
              <a:cs typeface="Arial" pitchFamily="34" charset="0"/>
            </a:endParaRPr>
          </a:p>
        </p:txBody>
      </p:sp>
      <p:sp>
        <p:nvSpPr>
          <p:cNvPr id="9"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Bureau Francis Lefebvre</a:t>
            </a:r>
            <a:endParaRPr lang="en-GB" sz="1000" noProof="0" dirty="0">
              <a:solidFill>
                <a:srgbClr val="766A62"/>
              </a:solidFill>
              <a:latin typeface="Arial"/>
              <a:cs typeface="Arial" pitchFamily="34" charset="0"/>
            </a:endParaRPr>
          </a:p>
        </p:txBody>
      </p:sp>
      <p:pic>
        <p:nvPicPr>
          <p:cNvPr id="2" name="Image 1" descr="CMSLegal_Cover_Logo_IM_iL_004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mediate_title_page_with_full_bg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9144000" cy="6858000"/>
          </a:xfrm>
          <a:prstGeom prst="rect">
            <a:avLst/>
          </a:prstGeom>
          <a:solidFill>
            <a:srgbClr val="13294A"/>
          </a:solidFill>
          <a:ln w="9525">
            <a:noFill/>
            <a:miter lim="800000"/>
            <a:headEnd/>
            <a:tailEnd/>
          </a:ln>
        </p:spPr>
        <p:txBody>
          <a:bodyPr lIns="0" tIns="0" rIns="0" bIns="0"/>
          <a:lstStyle/>
          <a:p>
            <a:endParaRPr lang="en-GB" noProof="0" dirty="0">
              <a:latin typeface="Calibri" pitchFamily="-110" charset="0"/>
            </a:endParaRPr>
          </a:p>
        </p:txBody>
      </p:sp>
      <p:sp>
        <p:nvSpPr>
          <p:cNvPr id="4" name="Titelplatzhalter 1"/>
          <p:cNvSpPr>
            <a:spLocks noGrp="1"/>
          </p:cNvSpPr>
          <p:nvPr>
            <p:ph type="title"/>
          </p:nvPr>
        </p:nvSpPr>
        <p:spPr bwMode="auto">
          <a:xfrm>
            <a:off x="432000" y="42696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kern="2400" baseline="0">
                <a:solidFill>
                  <a:schemeClr val="bg1"/>
                </a:solidFill>
                <a:latin typeface="Arial" panose="020B0604020202020204" pitchFamily="34" charset="0"/>
                <a:cs typeface="Arial" panose="020B0604020202020204" pitchFamily="34" charset="0"/>
              </a:defRPr>
            </a:lvl1pPr>
          </a:lstStyle>
          <a:p>
            <a:pPr lvl="0"/>
            <a:r>
              <a:rPr lang="en-US" noProof="0" dirty="0" smtClean="0"/>
              <a:t>This is an intermediate title page with picture. </a:t>
            </a:r>
            <a:br>
              <a:rPr lang="en-US" noProof="0" dirty="0" smtClean="0"/>
            </a:br>
            <a:r>
              <a:rPr lang="en-US" noProof="0" dirty="0" smtClean="0"/>
              <a:t>Arial 20/24pt, bold.</a:t>
            </a:r>
            <a:endParaRPr lang="en-GB" noProof="0" dirty="0" smtClean="0"/>
          </a:p>
        </p:txBody>
      </p:sp>
      <p:sp>
        <p:nvSpPr>
          <p:cNvPr id="3" name="Textplatzhalter 2"/>
          <p:cNvSpPr>
            <a:spLocks noGrp="1"/>
          </p:cNvSpPr>
          <p:nvPr>
            <p:ph type="body" sz="quarter" idx="10" hasCustomPrompt="1"/>
          </p:nvPr>
        </p:nvSpPr>
        <p:spPr>
          <a:xfrm>
            <a:off x="432000" y="5378400"/>
            <a:ext cx="7200000" cy="936000"/>
          </a:xfrm>
          <a:prstGeom prst="rect">
            <a:avLst/>
          </a:prstGeom>
        </p:spPr>
        <p:txBody>
          <a:bodyPr/>
          <a:lstStyle>
            <a:lvl1pPr>
              <a:defRPr>
                <a:solidFill>
                  <a:srgbClr val="F8F8F8"/>
                </a:solidFill>
              </a:defRPr>
            </a:lvl1pPr>
            <a:lvl2pPr>
              <a:defRPr>
                <a:solidFill>
                  <a:srgbClr val="F8F8F8"/>
                </a:solidFill>
              </a:defRPr>
            </a:lvl2pPr>
            <a:lvl3pPr>
              <a:defRPr>
                <a:solidFill>
                  <a:srgbClr val="F8F8F8"/>
                </a:solidFill>
              </a:defRPr>
            </a:lvl3pPr>
            <a:lvl4pPr>
              <a:defRPr>
                <a:solidFill>
                  <a:srgbClr val="F8F8F8"/>
                </a:solidFill>
              </a:defRPr>
            </a:lvl4pPr>
            <a:lvl5pPr>
              <a:defRPr>
                <a:solidFill>
                  <a:srgbClr val="F8F8F8"/>
                </a:solidFill>
              </a:defRPr>
            </a:lvl5pPr>
          </a:lstStyle>
          <a:p>
            <a:pPr lvl="0"/>
            <a:r>
              <a:rPr lang="en-US" dirty="0" smtClean="0"/>
              <a:t>This is the sub-heading, Arial 14/18pt.</a:t>
            </a:r>
          </a:p>
        </p:txBody>
      </p:sp>
      <p:sp>
        <p:nvSpPr>
          <p:cNvPr id="10"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1" name="TextBox 12" descr="CMSLegal_Footer_Text_Date"/>
          <p:cNvSpPr txBox="1"/>
          <p:nvPr userDrawn="1"/>
        </p:nvSpPr>
        <p:spPr>
          <a:xfrm>
            <a:off x="763200" y="6537600"/>
            <a:ext cx="3808800" cy="252000"/>
          </a:xfrm>
          <a:prstGeom prst="rect">
            <a:avLst/>
          </a:prstGeom>
          <a:noFill/>
          <a:ln>
            <a:noFill/>
          </a:ln>
        </p:spPr>
        <p:txBody>
          <a:bodyPr wrap="square" lIns="0" tIns="0" rIns="0" bIns="0" rtlCol="0">
            <a:noAutofit/>
          </a:bodyPr>
          <a:lstStyle/>
          <a:p>
            <a:r>
              <a:rPr lang="fr-FR" sz="1000" noProof="0" smtClean="0">
                <a:solidFill>
                  <a:srgbClr val="FFFFFF"/>
                </a:solidFill>
                <a:latin typeface="Arial"/>
                <a:cs typeface="Arial" pitchFamily="34" charset="0"/>
              </a:rPr>
              <a:t>Conférence annuelle en droit des sociétés : quelles lignes directrices pour 2017 ? | Jeudi 26 janvier 2017</a:t>
            </a:r>
            <a:endParaRPr lang="en-GB" sz="1000" noProof="0" dirty="0">
              <a:solidFill>
                <a:srgbClr val="FFFFFF"/>
              </a:solidFill>
              <a:latin typeface="Arial"/>
              <a:cs typeface="Arial" pitchFamily="34" charset="0"/>
            </a:endParaRPr>
          </a:p>
        </p:txBody>
      </p:sp>
      <p:sp>
        <p:nvSpPr>
          <p:cNvPr id="12" name="TextBox 12" descr="CMSLegal_Footer_Firm"/>
          <p:cNvSpPr txBox="1"/>
          <p:nvPr userDrawn="1"/>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FFFFFF"/>
                </a:solidFill>
                <a:latin typeface="Arial"/>
                <a:cs typeface="Arial" pitchFamily="34" charset="0"/>
              </a:rPr>
              <a:t>CMS Bureau Francis Lefebvre</a:t>
            </a:r>
            <a:endParaRPr lang="en-GB" sz="1000" noProof="0" dirty="0">
              <a:solidFill>
                <a:srgbClr val="FFFFFF"/>
              </a:solidFill>
              <a:latin typeface="Arial"/>
              <a:cs typeface="Arial" pitchFamily="34" charset="0"/>
            </a:endParaRPr>
          </a:p>
        </p:txBody>
      </p:sp>
      <p:pic>
        <p:nvPicPr>
          <p:cNvPr id="2" name="Image 1" descr="CMSLegal_Cover_Logo_IM_iL_004_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5" name="Foliennummernplatzhalter 5" descr="CMSLegal_Footer_SlideNumber"/>
          <p:cNvSpPr>
            <a:spLocks noGrp="1"/>
          </p:cNvSpPr>
          <p:nvPr>
            <p:ph type="sldNum" sz="quarter" idx="13"/>
          </p:nvPr>
        </p:nvSpPr>
        <p:spPr>
          <a:xfrm>
            <a:off x="432000" y="6537600"/>
            <a:ext cx="324000" cy="252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a:t>
            </a:fld>
            <a:endParaRPr lang="en-GB" noProof="0" dirty="0"/>
          </a:p>
        </p:txBody>
      </p:sp>
      <p:sp>
        <p:nvSpPr>
          <p:cNvPr id="6" name="Textplatzhalter 11"/>
          <p:cNvSpPr>
            <a:spLocks noGrp="1"/>
          </p:cNvSpPr>
          <p:nvPr>
            <p:ph type="body" sz="quarter" idx="11" hasCustomPrompt="1"/>
          </p:nvPr>
        </p:nvSpPr>
        <p:spPr>
          <a:xfrm>
            <a:off x="432000" y="1868400"/>
            <a:ext cx="8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2"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9" name="Textplatzhalter 8"/>
          <p:cNvSpPr>
            <a:spLocks noGrp="1"/>
          </p:cNvSpPr>
          <p:nvPr>
            <p:ph type="body" sz="quarter" idx="12" hasCustomPrompt="1"/>
          </p:nvPr>
        </p:nvSpPr>
        <p:spPr>
          <a:xfrm>
            <a:off x="4755600" y="1868400"/>
            <a:ext cx="3960000" cy="4446000"/>
          </a:xfrm>
        </p:spPr>
        <p:txBody>
          <a:bodyPr/>
          <a:lstStyle>
            <a:lvl2pPr marL="648000">
              <a:defRPr/>
            </a:lvl2pPr>
            <a:lvl3pPr marL="900000">
              <a:defRPr/>
            </a:lvl3pPr>
            <a:lvl4pPr marL="1152000">
              <a:defRPr/>
            </a:lvl4pPr>
            <a:lvl5pPr marL="1404000">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9" name="Textplatzhalter 8"/>
          <p:cNvSpPr>
            <a:spLocks noGrp="1"/>
          </p:cNvSpPr>
          <p:nvPr>
            <p:ph type="body" sz="quarter" idx="12" hasCustomPrompt="1"/>
          </p:nvPr>
        </p:nvSpPr>
        <p:spPr>
          <a:xfrm>
            <a:off x="4755600" y="3441600"/>
            <a:ext cx="288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smtClean="0"/>
              <a:t>Insert name, title and further information about you</a:t>
            </a:r>
          </a:p>
        </p:txBody>
      </p:sp>
      <p:sp>
        <p:nvSpPr>
          <p:cNvPr id="6" name="Foliennummernplatzhalter 5" descr="CMSLegal_Footer_SlideNumber"/>
          <p:cNvSpPr>
            <a:spLocks noGrp="1"/>
          </p:cNvSpPr>
          <p:nvPr>
            <p:ph type="sldNum" sz="quarter" idx="14"/>
          </p:nvPr>
        </p:nvSpPr>
        <p:spPr>
          <a:xfrm>
            <a:off x="432000" y="6537600"/>
            <a:ext cx="324000" cy="252000"/>
          </a:xfrm>
          <a:prstGeom prst="rect">
            <a:avLst/>
          </a:prstGeom>
        </p:spPr>
        <p:txBody>
          <a:bodyPr/>
          <a:lstStyle>
            <a:lvl1pPr>
              <a:defRPr/>
            </a:lvl1pPr>
          </a:lstStyle>
          <a:p>
            <a:fld id="{BCA178D2-D38B-496A-BFAF-4FB157D36662}" type="slidenum">
              <a:rPr lang="en-GB" noProof="0" smtClean="0"/>
              <a:pPr/>
              <a:t>‹N°›</a:t>
            </a:fld>
            <a:endParaRPr lang="en-GB" noProof="0" dirty="0"/>
          </a:p>
        </p:txBody>
      </p:sp>
      <p:sp>
        <p:nvSpPr>
          <p:cNvPr id="10"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7" name="Inhaltsplatzhalter 6"/>
          <p:cNvSpPr>
            <a:spLocks noGrp="1"/>
          </p:cNvSpPr>
          <p:nvPr>
            <p:ph sz="quarter" idx="16" hasCustomPrompt="1"/>
          </p:nvPr>
        </p:nvSpPr>
        <p:spPr>
          <a:xfrm>
            <a:off x="4755600" y="1868400"/>
            <a:ext cx="1080000" cy="1440000"/>
          </a:xfrm>
        </p:spPr>
        <p:txBody>
          <a:bodyPr/>
          <a:lstStyle>
            <a:lvl1pPr marL="0" indent="0" algn="ctr">
              <a:buFontTx/>
              <a:buNone/>
              <a:defRPr sz="1400"/>
            </a:lvl1pPr>
          </a:lstStyle>
          <a:p>
            <a:pPr lvl="0"/>
            <a:r>
              <a:rPr lang="de-DE" dirty="0" smtClean="0"/>
              <a:t>Insert </a:t>
            </a:r>
            <a:r>
              <a:rPr lang="de-DE" dirty="0" err="1" smtClean="0"/>
              <a:t>Object</a:t>
            </a:r>
            <a:r>
              <a:rPr lang="de-DE" dirty="0" smtClean="0"/>
              <a:t>: Cut </a:t>
            </a:r>
            <a:r>
              <a:rPr lang="de-DE" dirty="0" err="1" smtClean="0"/>
              <a:t>images</a:t>
            </a:r>
            <a:r>
              <a:rPr lang="de-DE" dirty="0" smtClean="0"/>
              <a:t> </a:t>
            </a:r>
            <a:r>
              <a:rPr lang="de-DE" dirty="0" err="1" smtClean="0"/>
              <a:t>to</a:t>
            </a:r>
            <a:r>
              <a:rPr lang="de-DE" dirty="0" smtClean="0"/>
              <a:t> 3 x 4 cm</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3" name="Inhaltsplatzhalter 2"/>
          <p:cNvSpPr>
            <a:spLocks noGrp="1"/>
          </p:cNvSpPr>
          <p:nvPr>
            <p:ph sz="quarter" idx="17" hasCustomPrompt="1"/>
          </p:nvPr>
        </p:nvSpPr>
        <p:spPr>
          <a:xfrm>
            <a:off x="4755600" y="1868400"/>
            <a:ext cx="3960000" cy="44460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9" name="Textplatzhalter 11"/>
          <p:cNvSpPr>
            <a:spLocks noGrp="1"/>
          </p:cNvSpPr>
          <p:nvPr>
            <p:ph type="body" sz="quarter" idx="11" hasCustomPrompt="1"/>
          </p:nvPr>
        </p:nvSpPr>
        <p:spPr>
          <a:xfrm>
            <a:off x="432000" y="1868400"/>
            <a:ext cx="396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432000" y="547200"/>
            <a:ext cx="828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smtClean="0"/>
              <a:t>Click to edit Master text styles</a:t>
            </a:r>
          </a:p>
        </p:txBody>
      </p:sp>
      <p:sp>
        <p:nvSpPr>
          <p:cNvPr id="15" name="Textplatzhalter 14"/>
          <p:cNvSpPr>
            <a:spLocks noGrp="1"/>
          </p:cNvSpPr>
          <p:nvPr>
            <p:ph type="body" sz="quarter" idx="14"/>
          </p:nvPr>
        </p:nvSpPr>
        <p:spPr>
          <a:xfrm>
            <a:off x="4320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7" name="Foliennummernplatzhalter 5" descr="CMSLegal_Footer_SlideNumber"/>
          <p:cNvSpPr>
            <a:spLocks noGrp="1"/>
          </p:cNvSpPr>
          <p:nvPr>
            <p:ph type="sldNum" sz="quarter" idx="16"/>
          </p:nvPr>
        </p:nvSpPr>
        <p:spPr>
          <a:xfrm>
            <a:off x="432000" y="6537600"/>
            <a:ext cx="324000" cy="252000"/>
          </a:xfrm>
          <a:prstGeom prst="rect">
            <a:avLst/>
          </a:prstGeom>
        </p:spPr>
        <p:txBody>
          <a:bodyPr/>
          <a:lstStyle>
            <a:lvl1pPr>
              <a:defRPr/>
            </a:lvl1pPr>
          </a:lstStyle>
          <a:p>
            <a:fld id="{DBADB286-8906-46F4-AFB0-BBD9285A98EB}" type="slidenum">
              <a:rPr lang="en-GB" noProof="0" smtClean="0"/>
              <a:pPr/>
              <a:t>‹N°›</a:t>
            </a:fld>
            <a:endParaRPr lang="en-GB" noProof="0" dirty="0"/>
          </a:p>
        </p:txBody>
      </p:sp>
      <p:sp>
        <p:nvSpPr>
          <p:cNvPr id="10" name="Textplatzhalter 14"/>
          <p:cNvSpPr>
            <a:spLocks noGrp="1"/>
          </p:cNvSpPr>
          <p:nvPr>
            <p:ph type="body" sz="quarter" idx="18"/>
          </p:nvPr>
        </p:nvSpPr>
        <p:spPr>
          <a:xfrm>
            <a:off x="4755600" y="1868400"/>
            <a:ext cx="3960000" cy="637200"/>
          </a:xfrm>
        </p:spPr>
        <p:txBody>
          <a:bodyPr/>
          <a:lstStyle>
            <a:lvl1pPr marL="0" indent="0">
              <a:buFontTx/>
              <a:buNone/>
              <a:defRPr baseline="0">
                <a:solidFill>
                  <a:srgbClr val="000000"/>
                </a:solidFill>
              </a:defRPr>
            </a:lvl1pPr>
          </a:lstStyle>
          <a:p>
            <a:pPr lvl="0"/>
            <a:r>
              <a:rPr lang="en-GB" noProof="0" dirty="0" smtClean="0"/>
              <a:t>Click to edit Master text styles</a:t>
            </a:r>
          </a:p>
        </p:txBody>
      </p:sp>
      <p:sp>
        <p:nvSpPr>
          <p:cNvPr id="3" name="Inhaltsplatzhalter 2"/>
          <p:cNvSpPr>
            <a:spLocks noGrp="1"/>
          </p:cNvSpPr>
          <p:nvPr>
            <p:ph sz="quarter" idx="20" hasCustomPrompt="1"/>
          </p:nvPr>
        </p:nvSpPr>
        <p:spPr>
          <a:xfrm>
            <a:off x="47556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
        <p:nvSpPr>
          <p:cNvPr id="5" name="Inhaltsplatzhalter 4"/>
          <p:cNvSpPr>
            <a:spLocks noGrp="1"/>
          </p:cNvSpPr>
          <p:nvPr>
            <p:ph sz="quarter" idx="21" hasCustomPrompt="1"/>
          </p:nvPr>
        </p:nvSpPr>
        <p:spPr>
          <a:xfrm>
            <a:off x="432000" y="2505600"/>
            <a:ext cx="3960000" cy="3823200"/>
          </a:xfrm>
        </p:spPr>
        <p:txBody>
          <a:bodyPr/>
          <a:lstStyle>
            <a:lvl1pPr marL="342900" marR="0" indent="-342900" algn="l" defTabSz="914400" rtl="0" eaLnBrk="1" fontAlgn="base" latinLnBrk="0" hangingPunct="1">
              <a:lnSpc>
                <a:spcPct val="100000"/>
              </a:lnSpc>
              <a:spcBef>
                <a:spcPct val="20000"/>
              </a:spcBef>
              <a:spcAft>
                <a:spcPct val="0"/>
              </a:spcAft>
              <a:buClrTx/>
              <a:buSzTx/>
              <a:buFont typeface="Symbol" pitchFamily="-110" charset="2"/>
              <a:buChar char="-"/>
              <a:tabLst/>
              <a:defRPr/>
            </a:lvl1pPr>
            <a:lvl2pPr marL="648000" marR="0" indent="-285750" algn="l" defTabSz="914400" rtl="0" eaLnBrk="1" fontAlgn="base" latinLnBrk="0" hangingPunct="1">
              <a:lnSpc>
                <a:spcPct val="100000"/>
              </a:lnSpc>
              <a:spcBef>
                <a:spcPct val="20000"/>
              </a:spcBef>
              <a:spcAft>
                <a:spcPct val="0"/>
              </a:spcAft>
              <a:buClrTx/>
              <a:buSzTx/>
              <a:buFont typeface="Arial" charset="0"/>
              <a:buChar char="•"/>
              <a:tabLst/>
              <a:defRPr/>
            </a:lvl2pPr>
            <a:lvl3pPr marL="900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3pPr>
            <a:lvl4pPr marL="1152000" marR="0" indent="-228600" algn="l" defTabSz="914400" rtl="0" eaLnBrk="1" fontAlgn="base" latinLnBrk="0" hangingPunct="1">
              <a:lnSpc>
                <a:spcPct val="100000"/>
              </a:lnSpc>
              <a:spcBef>
                <a:spcPct val="20000"/>
              </a:spcBef>
              <a:spcAft>
                <a:spcPct val="0"/>
              </a:spcAft>
              <a:buClrTx/>
              <a:buSzTx/>
              <a:buFont typeface="Arial" charset="0"/>
              <a:buChar char="•"/>
              <a:tabLst/>
              <a:defRPr/>
            </a:lvl4pPr>
            <a:lvl5pPr marL="1404000" marR="0" indent="-228600" algn="l" defTabSz="914400" rtl="0" eaLnBrk="1" fontAlgn="base" latinLnBrk="0" hangingPunct="1">
              <a:lnSpc>
                <a:spcPct val="100000"/>
              </a:lnSpc>
              <a:spcBef>
                <a:spcPct val="20000"/>
              </a:spcBef>
              <a:spcAft>
                <a:spcPct val="0"/>
              </a:spcAft>
              <a:buClrTx/>
              <a:buSzTx/>
              <a:buFont typeface="Symbol" pitchFamily="-110" charset="2"/>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 typeface="Symbol" pitchFamily="-110" charset="2"/>
              <a:buChar char="-"/>
              <a:tabLst/>
              <a:defRPr/>
            </a:pPr>
            <a:r>
              <a:rPr kumimoji="0" lang="en-US" sz="2000" b="0" i="0" u="none" strike="noStrike" kern="1200" cap="none" spc="0" normalizeH="0" baseline="0" noProof="0" dirty="0" smtClean="0">
                <a:ln>
                  <a:noFill/>
                </a:ln>
                <a:solidFill>
                  <a:prstClr val="black"/>
                </a:solidFill>
                <a:effectLst/>
                <a:uLnTx/>
                <a:uFillTx/>
                <a:latin typeface="Arial" pitchFamily="34" charset="0"/>
                <a:cs typeface="Arial" pitchFamily="34" charset="0"/>
              </a:rPr>
              <a:t>Mark the box with your mouse, then insert any item from the toolbar</a:t>
            </a:r>
            <a:endParaRPr kumimoji="0" lang="en-GB" sz="2000" b="0" i="0" u="none" strike="noStrike" kern="1200" cap="none" spc="0" normalizeH="0" baseline="0" noProof="0" dirty="0" smtClean="0">
              <a:ln>
                <a:noFill/>
              </a:ln>
              <a:solidFill>
                <a:prstClr val="black"/>
              </a:solidFill>
              <a:effectLst/>
              <a:uLnTx/>
              <a:uFillTx/>
              <a:latin typeface="Arial" pitchFamily="34" charset="0"/>
              <a:cs typeface="Arial" pitchFamily="34" charset="0"/>
            </a:endParaRP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p>
          <a:p>
            <a:pPr lvl="6"/>
            <a:r>
              <a:rPr lang="en-GB" noProof="0" dirty="0" smtClean="0"/>
              <a:t>Seventh level</a:t>
            </a:r>
          </a:p>
          <a:p>
            <a:pPr lvl="7"/>
            <a:r>
              <a:rPr lang="en-GB" noProof="0" dirty="0" smtClean="0"/>
              <a:t>Eighth level</a:t>
            </a:r>
          </a:p>
          <a:p>
            <a:pPr lvl="8"/>
            <a:r>
              <a:rPr lang="en-GB" noProof="0" dirty="0" smtClean="0"/>
              <a:t>Ninth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noProof="0" dirty="0" smtClean="0">
                <a:solidFill>
                  <a:srgbClr val="13294A"/>
                </a:solidFill>
                <a:latin typeface="Arial"/>
                <a:cs typeface="Arial" pitchFamily="34" charset="0"/>
              </a:rPr>
              <a:t>    </a:t>
            </a:r>
          </a:p>
        </p:txBody>
      </p:sp>
      <p:sp>
        <p:nvSpPr>
          <p:cNvPr id="10" name="TextBox 12" descr="CMSLegal_Footer_Text_Date"/>
          <p:cNvSpPr txBox="1"/>
          <p:nvPr userDrawn="1"/>
        </p:nvSpPr>
        <p:spPr>
          <a:xfrm>
            <a:off x="763200" y="6537600"/>
            <a:ext cx="6113056"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Conférence annuelle en droit des sociétés : quelles lignes directrices pour 2017 ? | Jeudi 26 janvier 2017</a:t>
            </a:r>
            <a:endParaRPr lang="en-GB" sz="1000" noProof="0" dirty="0">
              <a:solidFill>
                <a:srgbClr val="766A62"/>
              </a:solidFill>
              <a:latin typeface="Arial"/>
              <a:cs typeface="Arial" pitchFamily="34" charset="0"/>
            </a:endParaRPr>
          </a:p>
        </p:txBody>
      </p:sp>
      <p:pic>
        <p:nvPicPr>
          <p:cNvPr id="2" name="Image 1" descr="CMSLegal_Cover_Logo_YWF_iL_004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2800" baseline="0" smtClean="0">
          <a:solidFill>
            <a:srgbClr val="000000"/>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269600"/>
            <a:ext cx="7200000" cy="936000"/>
          </a:xfrm>
          <a:prstGeom prst="rect">
            <a:avLst/>
          </a:prstGeom>
          <a:noFill/>
        </p:spPr>
        <p:txBody>
          <a:bodyPr vert="horz" lIns="0" tIns="0" rIns="0" bIns="0" rtlCol="0" anchor="b" anchorCtr="0">
            <a:noAutofit/>
          </a:bodyPr>
          <a:lstStyle/>
          <a:p>
            <a:r>
              <a:rPr lang="en-US" dirty="0" smtClean="0"/>
              <a:t>This is an intermediate title page with picture. </a:t>
            </a:r>
            <a:br>
              <a:rPr lang="en-US" dirty="0" smtClean="0"/>
            </a:br>
            <a:r>
              <a:rPr lang="en-US" dirty="0" smtClean="0"/>
              <a:t>Arial 20/24pt, bold.</a:t>
            </a:r>
            <a:endParaRPr lang="de-DE" dirty="0"/>
          </a:p>
        </p:txBody>
      </p:sp>
      <p:sp>
        <p:nvSpPr>
          <p:cNvPr id="3" name="Textplatzhalter 2"/>
          <p:cNvSpPr>
            <a:spLocks noGrp="1"/>
          </p:cNvSpPr>
          <p:nvPr>
            <p:ph type="body" idx="1"/>
          </p:nvPr>
        </p:nvSpPr>
        <p:spPr>
          <a:xfrm>
            <a:off x="432000" y="5378400"/>
            <a:ext cx="7200000" cy="936000"/>
          </a:xfrm>
          <a:prstGeom prst="rect">
            <a:avLst/>
          </a:prstGeom>
        </p:spPr>
        <p:txBody>
          <a:bodyPr vert="horz" lIns="0" tIns="0" rIns="0" bIns="0" rtlCol="0" anchor="t" anchorCtr="0">
            <a:noAutofit/>
          </a:bodyPr>
          <a:lstStyle/>
          <a:p>
            <a:pPr lvl="0"/>
            <a:r>
              <a:rPr lang="en-US" dirty="0" smtClean="0"/>
              <a:t>This is the sub-heading, Arial 14/18pt.</a:t>
            </a:r>
          </a:p>
        </p:txBody>
      </p:sp>
    </p:spTree>
  </p:cSld>
  <p:clrMap bg1="lt1" tx1="dk1" bg2="lt2" tx2="dk2" accent1="accent1" accent2="accent2" accent3="accent3" accent4="accent4" accent5="accent5" accent6="accent6" hlink="hlink" folHlink="folHlink"/>
  <p:sldLayoutIdLst>
    <p:sldLayoutId id="2147483842" r:id="rId1"/>
    <p:sldLayoutId id="2147483832" r:id="rId2"/>
    <p:sldLayoutId id="2147483817" r:id="rId3"/>
  </p:sldLayoutIdLst>
  <p:hf hdr="0" ftr="0" dt="0"/>
  <p:txStyles>
    <p:titleStyle>
      <a:lvl1pPr algn="l" rtl="0" eaLnBrk="1" fontAlgn="base" hangingPunct="1">
        <a:spcBef>
          <a:spcPct val="0"/>
        </a:spcBef>
        <a:spcAft>
          <a:spcPct val="0"/>
        </a:spcAft>
        <a:defRPr lang="de-DE" sz="2000" b="1" kern="24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8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432000" y="547200"/>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8197" name="Textplatzhalter 2"/>
          <p:cNvSpPr>
            <a:spLocks noGrp="1"/>
          </p:cNvSpPr>
          <p:nvPr>
            <p:ph type="body" idx="1"/>
          </p:nvPr>
        </p:nvSpPr>
        <p:spPr bwMode="auto">
          <a:xfrm>
            <a:off x="432000" y="1868400"/>
            <a:ext cx="828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Click to edit Master text styles, Arial 20 </a:t>
            </a:r>
            <a:r>
              <a:rPr lang="en-GB" noProof="0" dirty="0" err="1" smtClean="0"/>
              <a:t>pt</a:t>
            </a:r>
            <a:endParaRPr lang="en-GB" noProof="0" dirty="0" smtClean="0"/>
          </a:p>
          <a:p>
            <a:pPr lvl="1"/>
            <a:r>
              <a:rPr lang="en-GB" noProof="0" dirty="0" smtClean="0"/>
              <a:t>Second level, Arial 18 </a:t>
            </a:r>
            <a:r>
              <a:rPr lang="en-GB" noProof="0" dirty="0" err="1" smtClean="0"/>
              <a:t>pt</a:t>
            </a:r>
            <a:endParaRPr lang="en-GB" noProof="0" dirty="0" smtClean="0"/>
          </a:p>
          <a:p>
            <a:pPr lvl="2"/>
            <a:r>
              <a:rPr lang="en-GB" noProof="0" dirty="0" smtClean="0"/>
              <a:t>Third level,  Arial 16 </a:t>
            </a:r>
            <a:r>
              <a:rPr lang="en-GB" noProof="0" dirty="0" err="1" smtClean="0"/>
              <a:t>pt</a:t>
            </a:r>
            <a:endParaRPr lang="en-GB" noProof="0" dirty="0" smtClean="0"/>
          </a:p>
          <a:p>
            <a:pPr lvl="3"/>
            <a:r>
              <a:rPr lang="en-GB" noProof="0" dirty="0" smtClean="0"/>
              <a:t>Fourth level,  Arial 16 </a:t>
            </a:r>
            <a:r>
              <a:rPr lang="en-GB" noProof="0" dirty="0" err="1" smtClean="0"/>
              <a:t>pt</a:t>
            </a:r>
            <a:endParaRPr lang="en-GB" noProof="0" dirty="0" smtClean="0"/>
          </a:p>
          <a:p>
            <a:pPr lvl="4"/>
            <a:r>
              <a:rPr lang="en-GB" noProof="0" dirty="0" smtClean="0"/>
              <a:t>Fifth level,  Arial 16 </a:t>
            </a:r>
            <a:r>
              <a:rPr lang="en-GB" noProof="0" dirty="0" err="1" smtClean="0"/>
              <a:t>pt</a:t>
            </a:r>
            <a:endParaRPr lang="en-GB" noProof="0" dirty="0" smtClean="0"/>
          </a:p>
          <a:p>
            <a:pPr lvl="5"/>
            <a:r>
              <a:rPr lang="en-GB" noProof="0" dirty="0" smtClean="0"/>
              <a:t>Sixth level,  Arial 16 </a:t>
            </a:r>
            <a:r>
              <a:rPr lang="en-GB" noProof="0" dirty="0" err="1" smtClean="0"/>
              <a:t>pt</a:t>
            </a:r>
            <a:endParaRPr lang="en-GB" noProof="0" dirty="0" smtClean="0"/>
          </a:p>
          <a:p>
            <a:pPr lvl="6"/>
            <a:r>
              <a:rPr lang="en-GB" noProof="0" dirty="0" smtClean="0"/>
              <a:t>Seventh level,  Arial 16 </a:t>
            </a:r>
            <a:r>
              <a:rPr lang="en-GB" noProof="0" dirty="0" err="1" smtClean="0"/>
              <a:t>pt</a:t>
            </a:r>
            <a:endParaRPr lang="en-GB" noProof="0" dirty="0" smtClean="0"/>
          </a:p>
          <a:p>
            <a:pPr lvl="7"/>
            <a:r>
              <a:rPr lang="en-GB" noProof="0" dirty="0" smtClean="0"/>
              <a:t>Eighth level,  Arial 16 </a:t>
            </a:r>
            <a:r>
              <a:rPr lang="en-GB" noProof="0" dirty="0" err="1" smtClean="0"/>
              <a:t>pt</a:t>
            </a:r>
            <a:endParaRPr lang="en-GB" noProof="0" dirty="0" smtClean="0"/>
          </a:p>
          <a:p>
            <a:pPr lvl="8"/>
            <a:r>
              <a:rPr lang="en-GB" noProof="0" dirty="0" smtClean="0"/>
              <a:t>Ninth level,  Arial 16 </a:t>
            </a:r>
            <a:r>
              <a:rPr lang="en-GB" noProof="0" dirty="0" err="1" smtClean="0"/>
              <a:t>pt</a:t>
            </a:r>
            <a:endParaRPr lang="en-GB" noProof="0" dirty="0" smtClean="0"/>
          </a:p>
        </p:txBody>
      </p:sp>
      <p:cxnSp>
        <p:nvCxnSpPr>
          <p:cNvPr id="4" name="Gerade Verbindung 3"/>
          <p:cNvCxnSpPr/>
          <p:nvPr/>
        </p:nvCxnSpPr>
        <p:spPr>
          <a:xfrm>
            <a:off x="432000" y="54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32000" y="1267200"/>
            <a:ext cx="8280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12" name="TextBox 12" descr="CMSLegal_Footer_Text_Date"/>
          <p:cNvSpPr txBox="1"/>
          <p:nvPr/>
        </p:nvSpPr>
        <p:spPr>
          <a:xfrm>
            <a:off x="763200" y="6537600"/>
            <a:ext cx="6113056"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Conférence annuelle en droit des sociétés : quelles lignes directrices pour 2017 ? | Jeudi 26 janvier 2017</a:t>
            </a:r>
            <a:endParaRPr lang="en-GB" sz="1000" noProof="0" dirty="0">
              <a:solidFill>
                <a:srgbClr val="766A62"/>
              </a:solidFill>
              <a:latin typeface="Arial"/>
              <a:cs typeface="Arial" pitchFamily="34" charset="0"/>
            </a:endParaRPr>
          </a:p>
        </p:txBody>
      </p:sp>
      <p:sp>
        <p:nvSpPr>
          <p:cNvPr id="13"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Bureau Francis Lefebvre</a:t>
            </a:r>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 id="2147483853" r:id="rId7"/>
  </p:sldLayoutIdLst>
  <p:hf hdr="0" ftr="0" dt="0"/>
  <p:txStyles>
    <p:titleStyle>
      <a:lvl1pPr algn="l" rtl="0" eaLnBrk="1" fontAlgn="base" hangingPunct="1">
        <a:lnSpc>
          <a:spcPts val="2400"/>
        </a:lnSpc>
        <a:spcBef>
          <a:spcPct val="0"/>
        </a:spcBef>
        <a:spcAft>
          <a:spcPct val="0"/>
        </a:spcAft>
        <a:defRPr sz="24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6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liennummernplatzhalter 5" descr="CMSLegal_Footer_SlideNumber"/>
          <p:cNvSpPr>
            <a:spLocks noGrp="1"/>
          </p:cNvSpPr>
          <p:nvPr>
            <p:ph type="sldNum" sz="quarter" idx="4"/>
          </p:nvPr>
        </p:nvSpPr>
        <p:spPr>
          <a:xfrm>
            <a:off x="432000" y="6537600"/>
            <a:ext cx="324000" cy="252000"/>
          </a:xfrm>
          <a:prstGeom prst="rect">
            <a:avLst/>
          </a:prstGeom>
        </p:spPr>
        <p:txBody>
          <a:bodyPr vert="horz" wrap="square" lIns="0" tIns="0" rIns="0" bIns="0" numCol="1" anchor="t" anchorCtr="0" compatLnSpc="1">
            <a:prstTxWarp prst="textNoShape">
              <a:avLst/>
            </a:prstTxWarp>
          </a:bodyPr>
          <a:lstStyle>
            <a:lvl1pPr algn="l">
              <a:defRPr sz="1000">
                <a:solidFill>
                  <a:srgbClr val="766A62"/>
                </a:solidFill>
                <a:latin typeface="Arial" pitchFamily="34" charset="0"/>
                <a:cs typeface="Arial" pitchFamily="34" charset="0"/>
              </a:defRPr>
            </a:lvl1pPr>
          </a:lstStyle>
          <a:p>
            <a:fld id="{C59E9118-33B1-4D54-B9F3-5B7DAEA597CD}" type="slidenum">
              <a:rPr lang="en-GB" smtClean="0"/>
              <a:pPr/>
              <a:t>‹N°›</a:t>
            </a:fld>
            <a:endParaRPr lang="en-GB" dirty="0"/>
          </a:p>
        </p:txBody>
      </p:sp>
      <p:sp>
        <p:nvSpPr>
          <p:cNvPr id="5" name="TextBox 12" descr="CMSLegal_Footer_Text_Date"/>
          <p:cNvSpPr txBox="1"/>
          <p:nvPr/>
        </p:nvSpPr>
        <p:spPr>
          <a:xfrm>
            <a:off x="763200" y="6537600"/>
            <a:ext cx="3808800" cy="252000"/>
          </a:xfrm>
          <a:prstGeom prst="rect">
            <a:avLst/>
          </a:prstGeom>
          <a:noFill/>
          <a:ln>
            <a:noFill/>
          </a:ln>
        </p:spPr>
        <p:txBody>
          <a:bodyPr wrap="square" lIns="0" tIns="0" rIns="0" bIns="0" rtlCol="0">
            <a:noAutofit/>
          </a:bodyPr>
          <a:lstStyle/>
          <a:p>
            <a:r>
              <a:rPr lang="fr-FR" sz="1000" noProof="0" smtClean="0">
                <a:solidFill>
                  <a:srgbClr val="766A62"/>
                </a:solidFill>
                <a:latin typeface="Arial"/>
                <a:cs typeface="Arial" pitchFamily="34" charset="0"/>
              </a:rPr>
              <a:t>Conférence annuelle en droit des sociétés : quelles lignes directrices pour 2017 ? | Jeudi 26 janvier 2017</a:t>
            </a:r>
            <a:endParaRPr lang="en-GB" sz="1000" noProof="0" dirty="0">
              <a:solidFill>
                <a:srgbClr val="766A62"/>
              </a:solidFill>
              <a:latin typeface="Arial"/>
              <a:cs typeface="Arial" pitchFamily="34" charset="0"/>
            </a:endParaRPr>
          </a:p>
        </p:txBody>
      </p:sp>
      <p:sp>
        <p:nvSpPr>
          <p:cNvPr id="6" name="TextBox 12" descr="CMSLegal_Footer_Firm"/>
          <p:cNvSpPr txBox="1"/>
          <p:nvPr/>
        </p:nvSpPr>
        <p:spPr>
          <a:xfrm>
            <a:off x="4575600" y="6537600"/>
            <a:ext cx="4132800" cy="252000"/>
          </a:xfrm>
          <a:prstGeom prst="rect">
            <a:avLst/>
          </a:prstGeom>
          <a:noFill/>
          <a:ln>
            <a:noFill/>
          </a:ln>
        </p:spPr>
        <p:txBody>
          <a:bodyPr wrap="square" lIns="0" tIns="0" rIns="0" bIns="0" rtlCol="0">
            <a:noAutofit/>
          </a:bodyPr>
          <a:lstStyle/>
          <a:p>
            <a:pPr algn="r"/>
            <a:r>
              <a:rPr lang="en-GB" sz="1000" noProof="0" smtClean="0">
                <a:solidFill>
                  <a:srgbClr val="766A62"/>
                </a:solidFill>
                <a:latin typeface="Arial"/>
                <a:cs typeface="Arial" pitchFamily="34" charset="0"/>
              </a:rPr>
              <a:t>CMS Bureau Francis Lefebvre</a:t>
            </a:r>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smtClean="0"/>
              <a:pPr/>
              <a:t>‹N°›</a:t>
            </a:fld>
            <a:endParaRPr lang="en-GB"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r>
              <a:rPr lang="fr-FR" sz="1000" smtClean="0">
                <a:solidFill>
                  <a:srgbClr val="766A62"/>
                </a:solidFill>
                <a:latin typeface="Arial"/>
                <a:cs typeface="Arial" pitchFamily="34" charset="0"/>
              </a:rPr>
              <a:t>Conférence annuelle en droit des sociétés : quelles lignes directrices pour 2017 ? | Jeudi 26 janvier 2017</a:t>
            </a:r>
            <a:endParaRPr lang="en-GB" sz="1000" dirty="0">
              <a:solidFill>
                <a:srgbClr val="766A62"/>
              </a:solidFill>
              <a:latin typeface="Arial"/>
              <a:cs typeface="Arial" pitchFamily="34" charset="0"/>
            </a:endParaRPr>
          </a:p>
        </p:txBody>
      </p:sp>
      <p:pic>
        <p:nvPicPr>
          <p:cNvPr id="2" name="Image 1" descr="CMSLegal_Top_Logo_iL_00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83110515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Lst>
  <p:hf hd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 9" descr="CMSLegal_Cover_Picture"/>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432000" y="1562400"/>
            <a:ext cx="72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432000" y="2746800"/>
            <a:ext cx="72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noAutofit/>
          </a:bodyPr>
          <a:lstStyle/>
          <a:p>
            <a:r>
              <a:rPr lang="en-GB" sz="1300" dirty="0" smtClean="0">
                <a:solidFill>
                  <a:srgbClr val="13294A"/>
                </a:solidFill>
                <a:cs typeface="Arial" pitchFamily="34" charset="0"/>
              </a:rPr>
              <a:t>    </a:t>
            </a:r>
          </a:p>
        </p:txBody>
      </p:sp>
      <p:pic>
        <p:nvPicPr>
          <p:cNvPr id="3" name="Image 2" descr="CMSLegal_Cover_Logo_YWF_iL_004_P"/>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659008780"/>
      </p:ext>
    </p:extLst>
  </p:cSld>
  <p:clrMap bg1="lt1" tx1="dk1" bg2="lt2" tx2="dk2" accent1="accent1" accent2="accent2" accent3="accent3" accent4="accent4" accent5="accent5" accent6="accent6" hlink="hlink" folHlink="folHlink"/>
  <p:sldLayoutIdLst>
    <p:sldLayoutId id="2147483852"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2800" baseline="0" smtClean="0">
          <a:solidFill>
            <a:srgbClr val="000000"/>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2200" baseline="0" smtClean="0">
          <a:solidFill>
            <a:srgbClr val="000000"/>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hyperlink" Target="https://cms.law/FRA" TargetMode="External"/><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1562400"/>
            <a:ext cx="8460480" cy="936000"/>
          </a:xfrm>
        </p:spPr>
        <p:txBody>
          <a:bodyPr/>
          <a:lstStyle/>
          <a:p>
            <a:pPr lvl="0"/>
            <a:r>
              <a:rPr lang="fr-FR" b="1" dirty="0" smtClean="0"/>
              <a:t>Conférence annuelle en droit des sociétés : quelles lignes directrices pour 2017 ? </a:t>
            </a:r>
            <a:endParaRPr lang="fr-FR" b="1" dirty="0"/>
          </a:p>
        </p:txBody>
      </p:sp>
      <p:sp>
        <p:nvSpPr>
          <p:cNvPr id="3" name="Textplatzhalter 2"/>
          <p:cNvSpPr>
            <a:spLocks noGrp="1"/>
          </p:cNvSpPr>
          <p:nvPr>
            <p:ph type="body" sz="quarter" idx="10"/>
          </p:nvPr>
        </p:nvSpPr>
        <p:spPr/>
        <p:txBody>
          <a:bodyPr/>
          <a:lstStyle/>
          <a:p>
            <a:r>
              <a:rPr lang="de-DE" dirty="0" err="1" smtClean="0"/>
              <a:t>Jeudi</a:t>
            </a:r>
            <a:r>
              <a:rPr lang="de-DE" dirty="0" smtClean="0"/>
              <a:t> 26 </a:t>
            </a:r>
            <a:r>
              <a:rPr lang="de-DE" dirty="0" err="1" smtClean="0"/>
              <a:t>janvier</a:t>
            </a:r>
            <a:r>
              <a:rPr lang="de-DE" dirty="0" smtClean="0"/>
              <a:t> 2017</a:t>
            </a:r>
            <a:endParaRPr lang="de-DE" dirty="0"/>
          </a:p>
        </p:txBody>
      </p:sp>
    </p:spTree>
    <p:extLst>
      <p:ext uri="{BB962C8B-B14F-4D97-AF65-F5344CB8AC3E}">
        <p14:creationId xmlns:p14="http://schemas.microsoft.com/office/powerpoint/2010/main" val="404011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a:pPr>
            <a:r>
              <a:rPr lang="fr-FR" dirty="0" smtClean="0"/>
              <a:t>La </a:t>
            </a:r>
            <a:r>
              <a:rPr lang="fr-FR" dirty="0"/>
              <a:t>proposition de loi </a:t>
            </a:r>
            <a:r>
              <a:rPr lang="fr-FR" dirty="0" smtClean="0"/>
              <a:t>sur le devoir de vigilance (5/18)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a:t>
            </a:fld>
            <a:endParaRPr lang="en-GB" dirty="0"/>
          </a:p>
        </p:txBody>
      </p:sp>
      <p:sp>
        <p:nvSpPr>
          <p:cNvPr id="3" name="Espace réservé du texte 2"/>
          <p:cNvSpPr>
            <a:spLocks noGrp="1"/>
          </p:cNvSpPr>
          <p:nvPr>
            <p:ph type="body" sz="quarter" idx="11"/>
          </p:nvPr>
        </p:nvSpPr>
        <p:spPr>
          <a:xfrm>
            <a:off x="432000" y="1479704"/>
            <a:ext cx="8280000" cy="4829616"/>
          </a:xfrm>
        </p:spPr>
        <p:txBody>
          <a:bodyPr/>
          <a:lstStyle/>
          <a:p>
            <a:pPr marL="0" lvl="0" indent="0">
              <a:buNone/>
            </a:pPr>
            <a:r>
              <a:rPr lang="fr-FR" sz="2400" b="1" u="sng" dirty="0" smtClean="0"/>
              <a:t>Droit comparé (suite) </a:t>
            </a:r>
            <a:r>
              <a:rPr lang="fr-FR" sz="2400" b="1" dirty="0" smtClean="0"/>
              <a:t>: </a:t>
            </a:r>
          </a:p>
          <a:p>
            <a:pPr marL="0" lvl="0" indent="0" algn="just">
              <a:buNone/>
            </a:pPr>
            <a:endParaRPr lang="fr-FR" sz="2400" b="1" dirty="0"/>
          </a:p>
          <a:p>
            <a:pPr marL="0" lvl="0" indent="0">
              <a:buNone/>
            </a:pPr>
            <a:r>
              <a:rPr lang="fr-FR" b="1" dirty="0" smtClean="0"/>
              <a:t>Etats-Unis : </a:t>
            </a:r>
            <a:r>
              <a:rPr lang="fr-FR" b="1" i="1" dirty="0" smtClean="0"/>
              <a:t>Alien Tort Claim </a:t>
            </a:r>
            <a:r>
              <a:rPr lang="fr-FR" b="1" i="1" dirty="0" err="1" smtClean="0"/>
              <a:t>Act</a:t>
            </a:r>
            <a:r>
              <a:rPr lang="fr-FR" b="1" i="1" dirty="0" smtClean="0"/>
              <a:t> </a:t>
            </a:r>
            <a:r>
              <a:rPr lang="fr-FR" b="1" dirty="0" smtClean="0"/>
              <a:t>(ATCA) </a:t>
            </a:r>
          </a:p>
          <a:p>
            <a:pPr marL="0" lvl="0" indent="0">
              <a:buNone/>
            </a:pPr>
            <a:endParaRPr lang="fr-FR" b="1" dirty="0" smtClean="0"/>
          </a:p>
          <a:p>
            <a:pPr lvl="0" algn="just">
              <a:buFont typeface="Wingdings" panose="05000000000000000000" pitchFamily="2" charset="2"/>
              <a:buChar char="Ø"/>
            </a:pPr>
            <a:r>
              <a:rPr lang="fr-FR" dirty="0" smtClean="0">
                <a:sym typeface="Wingdings" panose="05000000000000000000" pitchFamily="2" charset="2"/>
              </a:rPr>
              <a:t>En cas de recours en responsabilité civile engagé par des </a:t>
            </a:r>
            <a:r>
              <a:rPr lang="fr-FR" b="1" dirty="0" smtClean="0">
                <a:sym typeface="Wingdings" panose="05000000000000000000" pitchFamily="2" charset="2"/>
              </a:rPr>
              <a:t>citoyens non-américains victimes</a:t>
            </a:r>
            <a:r>
              <a:rPr lang="fr-FR" dirty="0" smtClean="0">
                <a:sym typeface="Wingdings" panose="05000000000000000000" pitchFamily="2" charset="2"/>
              </a:rPr>
              <a:t> de </a:t>
            </a:r>
            <a:r>
              <a:rPr lang="fr-FR" b="1" dirty="0" smtClean="0">
                <a:sym typeface="Wingdings" panose="05000000000000000000" pitchFamily="2" charset="2"/>
              </a:rPr>
              <a:t>dommages commis à l’étranger</a:t>
            </a:r>
            <a:r>
              <a:rPr lang="fr-FR" dirty="0" smtClean="0">
                <a:sym typeface="Wingdings" panose="05000000000000000000" pitchFamily="2" charset="2"/>
              </a:rPr>
              <a:t>, à l’encontre de </a:t>
            </a:r>
            <a:r>
              <a:rPr lang="fr-FR" b="1" dirty="0" smtClean="0">
                <a:sym typeface="Wingdings" panose="05000000000000000000" pitchFamily="2" charset="2"/>
              </a:rPr>
              <a:t>personnes situées sur le sol américain </a:t>
            </a:r>
            <a:r>
              <a:rPr lang="fr-FR" dirty="0" smtClean="0">
                <a:sym typeface="Wingdings" panose="05000000000000000000" pitchFamily="2" charset="2"/>
              </a:rPr>
              <a:t>: </a:t>
            </a:r>
          </a:p>
          <a:p>
            <a:pPr marL="1612900" lvl="0" indent="-355600" algn="just">
              <a:buFont typeface="Arial" panose="020B0604020202020204" pitchFamily="34" charset="0"/>
              <a:buChar char="─"/>
            </a:pPr>
            <a:r>
              <a:rPr lang="fr-FR" b="1" dirty="0" smtClean="0">
                <a:sym typeface="Wingdings" panose="05000000000000000000" pitchFamily="2" charset="2"/>
              </a:rPr>
              <a:t>	Compétence des juridictions américaines</a:t>
            </a:r>
            <a:r>
              <a:rPr lang="fr-FR" dirty="0" smtClean="0">
                <a:sym typeface="Wingdings" panose="05000000000000000000" pitchFamily="2" charset="2"/>
              </a:rPr>
              <a:t>. </a:t>
            </a:r>
          </a:p>
          <a:p>
            <a:pPr lvl="0" algn="just">
              <a:buFont typeface="Wingdings"/>
              <a:buChar char="è"/>
            </a:pPr>
            <a:endParaRPr lang="fr-FR" dirty="0">
              <a:sym typeface="Wingdings" panose="05000000000000000000" pitchFamily="2" charset="2"/>
            </a:endParaRPr>
          </a:p>
          <a:p>
            <a:pPr marL="0" lvl="0" indent="0" algn="just">
              <a:buNone/>
            </a:pPr>
            <a:r>
              <a:rPr lang="fr-FR" dirty="0" smtClean="0">
                <a:sym typeface="Wingdings" panose="05000000000000000000" pitchFamily="2" charset="2"/>
              </a:rPr>
              <a:t>Exemple : à l’encontre de </a:t>
            </a:r>
            <a:r>
              <a:rPr lang="fr-FR" b="1" dirty="0" smtClean="0">
                <a:sym typeface="Wingdings" panose="05000000000000000000" pitchFamily="2" charset="2"/>
              </a:rPr>
              <a:t>filiales et sous-traitants d’entreprises</a:t>
            </a:r>
            <a:r>
              <a:rPr lang="fr-FR" dirty="0" smtClean="0">
                <a:sym typeface="Wingdings" panose="05000000000000000000" pitchFamily="2" charset="2"/>
              </a:rPr>
              <a:t> transnationales </a:t>
            </a:r>
            <a:r>
              <a:rPr lang="fr-FR" b="1" dirty="0" smtClean="0">
                <a:sym typeface="Wingdings" panose="05000000000000000000" pitchFamily="2" charset="2"/>
              </a:rPr>
              <a:t>domiciliées aux Etats-Unis</a:t>
            </a:r>
            <a:r>
              <a:rPr lang="fr-FR" dirty="0" smtClean="0">
                <a:sym typeface="Wingdings" panose="05000000000000000000" pitchFamily="2" charset="2"/>
              </a:rPr>
              <a:t>, pour des </a:t>
            </a:r>
            <a:r>
              <a:rPr lang="fr-FR" b="1" dirty="0" smtClean="0">
                <a:sym typeface="Wingdings" panose="05000000000000000000" pitchFamily="2" charset="2"/>
              </a:rPr>
              <a:t>dommages ou violations ayant eu lieu en dehors du territoire américain</a:t>
            </a:r>
            <a:r>
              <a:rPr lang="fr-FR" dirty="0" smtClean="0">
                <a:sym typeface="Wingdings" panose="05000000000000000000" pitchFamily="2" charset="2"/>
              </a:rPr>
              <a:t>. </a:t>
            </a:r>
            <a:endParaRPr lang="fr-FR" dirty="0" smtClean="0"/>
          </a:p>
        </p:txBody>
      </p:sp>
    </p:spTree>
    <p:extLst>
      <p:ext uri="{BB962C8B-B14F-4D97-AF65-F5344CB8AC3E}">
        <p14:creationId xmlns:p14="http://schemas.microsoft.com/office/powerpoint/2010/main" val="2176636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(2/18)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Font typeface="Symbol" pitchFamily="18" charset="2"/>
              <a:buAutoNum type="alphaUcParenR"/>
            </a:pPr>
            <a:r>
              <a:rPr lang="fr-FR" sz="1800" b="1" u="sng" dirty="0">
                <a:solidFill>
                  <a:srgbClr val="000000"/>
                </a:solidFill>
              </a:rPr>
              <a:t>Champ d’application</a:t>
            </a:r>
          </a:p>
          <a:p>
            <a:pPr marL="0" lvl="0" indent="893763">
              <a:spcBef>
                <a:spcPts val="1800"/>
              </a:spcBef>
              <a:spcAft>
                <a:spcPts val="1200"/>
              </a:spcAft>
              <a:buNone/>
            </a:pPr>
            <a:r>
              <a:rPr lang="fr-FR" sz="1600" b="1" u="sng" dirty="0" smtClean="0">
                <a:solidFill>
                  <a:srgbClr val="000000"/>
                </a:solidFill>
              </a:rPr>
              <a:t>Caractère précis</a:t>
            </a:r>
            <a:r>
              <a:rPr lang="fr-FR" sz="1600" b="1" dirty="0" smtClean="0">
                <a:solidFill>
                  <a:srgbClr val="000000"/>
                </a:solidFill>
              </a:rPr>
              <a:t> </a:t>
            </a:r>
            <a:r>
              <a:rPr lang="fr-FR" sz="1600" dirty="0" smtClean="0">
                <a:solidFill>
                  <a:srgbClr val="000000"/>
                </a:solidFill>
              </a:rPr>
              <a:t>(</a:t>
            </a:r>
            <a:r>
              <a:rPr lang="fr-FR" sz="1600" b="1" dirty="0" err="1" smtClean="0">
                <a:solidFill>
                  <a:srgbClr val="000000"/>
                </a:solidFill>
              </a:rPr>
              <a:t>Règl</a:t>
            </a:r>
            <a:r>
              <a:rPr lang="fr-FR" sz="1600" b="1" dirty="0" smtClean="0">
                <a:solidFill>
                  <a:srgbClr val="000000"/>
                </a:solidFill>
              </a:rPr>
              <a:t>. UE 596/2014 art. 7, 2 et 3</a:t>
            </a:r>
            <a:r>
              <a:rPr lang="fr-FR" sz="1600" dirty="0" smtClean="0">
                <a:solidFill>
                  <a:srgbClr val="000000"/>
                </a:solidFill>
              </a:rPr>
              <a:t>) : </a:t>
            </a:r>
          </a:p>
          <a:p>
            <a:pPr marL="1073150" lvl="0" indent="-179388" defTabSz="1073150">
              <a:spcBef>
                <a:spcPts val="800"/>
              </a:spcBef>
              <a:spcAft>
                <a:spcPts val="1200"/>
              </a:spcAft>
              <a:buFont typeface="Wingdings" panose="05000000000000000000" pitchFamily="2" charset="2"/>
              <a:buChar char="Ø"/>
            </a:pPr>
            <a:r>
              <a:rPr lang="fr-FR" sz="1500" dirty="0" smtClean="0">
                <a:solidFill>
                  <a:srgbClr val="000000"/>
                </a:solidFill>
              </a:rPr>
              <a:t>Si </a:t>
            </a:r>
            <a:r>
              <a:rPr lang="fr-FR" sz="1500" dirty="0">
                <a:solidFill>
                  <a:srgbClr val="000000"/>
                </a:solidFill>
              </a:rPr>
              <a:t>l’information fait mention d'un ensemble de circonstances qui existe ou dont on peut raisonnablement penser qu'il existera, ou d'un événement qui s'est produit ou dont on peut raisonnablement penser qu'il se produira, </a:t>
            </a:r>
          </a:p>
          <a:p>
            <a:pPr marL="1073150" lvl="0" indent="-179388">
              <a:spcBef>
                <a:spcPts val="800"/>
              </a:spcBef>
              <a:spcAft>
                <a:spcPts val="1200"/>
              </a:spcAft>
              <a:buFont typeface="Wingdings" panose="05000000000000000000" pitchFamily="2" charset="2"/>
              <a:buChar char="Ø"/>
            </a:pPr>
            <a:r>
              <a:rPr lang="fr-FR" sz="1500" dirty="0">
                <a:solidFill>
                  <a:srgbClr val="000000"/>
                </a:solidFill>
              </a:rPr>
              <a:t>Si elle est suffisamment précise pour qu'on puisse en tirer une conclusion quant à l'effet possible de cet ensemble de circonstances ou de cet événement sur le cours des instruments financiers ou des instruments financiers dérivés ou contrats au comptant sur matières premières qui leur sont liés. </a:t>
            </a:r>
          </a:p>
          <a:p>
            <a:pPr marL="0" lvl="0" indent="893763">
              <a:spcBef>
                <a:spcPts val="800"/>
              </a:spcBef>
              <a:spcAft>
                <a:spcPts val="0"/>
              </a:spcAft>
              <a:buNone/>
            </a:pPr>
            <a:r>
              <a:rPr lang="fr-FR" sz="1600" b="1" u="sng" dirty="0">
                <a:solidFill>
                  <a:srgbClr val="000000"/>
                </a:solidFill>
              </a:rPr>
              <a:t>Caractère précis ≠ Caractère exact </a:t>
            </a:r>
          </a:p>
          <a:p>
            <a:pPr marL="1073150" lvl="0" indent="-179388">
              <a:spcBef>
                <a:spcPts val="800"/>
              </a:spcBef>
              <a:spcAft>
                <a:spcPts val="1200"/>
              </a:spcAft>
              <a:buFont typeface="Wingdings" panose="05000000000000000000" pitchFamily="2" charset="2"/>
              <a:buChar char="Ø"/>
            </a:pPr>
            <a:r>
              <a:rPr lang="fr-FR" sz="1500" dirty="0">
                <a:solidFill>
                  <a:srgbClr val="000000"/>
                </a:solidFill>
              </a:rPr>
              <a:t>Une information exacte pourrait être </a:t>
            </a:r>
            <a:r>
              <a:rPr lang="fr-FR" sz="1500" b="1" dirty="0">
                <a:solidFill>
                  <a:srgbClr val="000000"/>
                </a:solidFill>
              </a:rPr>
              <a:t>imprécise</a:t>
            </a:r>
            <a:r>
              <a:rPr lang="fr-FR" sz="1500" dirty="0">
                <a:solidFill>
                  <a:srgbClr val="000000"/>
                </a:solidFill>
              </a:rPr>
              <a:t> si l’émetteur a par ailleurs </a:t>
            </a:r>
            <a:r>
              <a:rPr lang="fr-FR" sz="1500" i="1" dirty="0">
                <a:solidFill>
                  <a:srgbClr val="000000"/>
                </a:solidFill>
              </a:rPr>
              <a:t>omis de communiquer une autre information ou un élément d’information</a:t>
            </a:r>
            <a:r>
              <a:rPr lang="fr-FR" sz="1500" dirty="0">
                <a:solidFill>
                  <a:srgbClr val="000000"/>
                </a:solidFill>
              </a:rPr>
              <a:t> </a:t>
            </a:r>
            <a:r>
              <a:rPr lang="fr-FR" sz="1500" b="1" i="1" dirty="0">
                <a:solidFill>
                  <a:srgbClr val="000000"/>
                </a:solidFill>
              </a:rPr>
              <a:t>susceptible d’en modifier l’appréciation</a:t>
            </a:r>
            <a:r>
              <a:rPr lang="fr-FR" sz="1500" dirty="0">
                <a:solidFill>
                  <a:srgbClr val="000000"/>
                </a:solidFill>
              </a:rPr>
              <a:t> par le marché (</a:t>
            </a:r>
            <a:r>
              <a:rPr lang="fr-FR" sz="1500" b="1" dirty="0">
                <a:solidFill>
                  <a:srgbClr val="000000"/>
                </a:solidFill>
              </a:rPr>
              <a:t>Position-recommandation 2016-08</a:t>
            </a:r>
            <a:r>
              <a:rPr lang="fr-FR" sz="1500" dirty="0">
                <a:solidFill>
                  <a:srgbClr val="000000"/>
                </a:solidFill>
              </a:rPr>
              <a:t>). </a:t>
            </a:r>
          </a:p>
        </p:txBody>
      </p:sp>
    </p:spTree>
    <p:extLst>
      <p:ext uri="{BB962C8B-B14F-4D97-AF65-F5344CB8AC3E}">
        <p14:creationId xmlns:p14="http://schemas.microsoft.com/office/powerpoint/2010/main" val="12363891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(3/18)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AutoNum type="alphaUcParenR" startAt="2"/>
            </a:pPr>
            <a:r>
              <a:rPr lang="fr-FR" sz="1800" b="1" u="sng" dirty="0" smtClean="0">
                <a:solidFill>
                  <a:srgbClr val="000000"/>
                </a:solidFill>
              </a:rPr>
              <a:t>Régime</a:t>
            </a:r>
          </a:p>
          <a:p>
            <a:pPr marL="542925" lvl="0" indent="0">
              <a:spcBef>
                <a:spcPts val="800"/>
              </a:spcBef>
              <a:buNone/>
            </a:pPr>
            <a:endParaRPr lang="fr-FR" sz="1600" b="1" u="sng" dirty="0" smtClean="0">
              <a:solidFill>
                <a:srgbClr val="000000"/>
              </a:solidFill>
            </a:endParaRPr>
          </a:p>
          <a:p>
            <a:pPr marL="0" lvl="0" indent="893763">
              <a:spcBef>
                <a:spcPts val="800"/>
              </a:spcBef>
              <a:spcAft>
                <a:spcPts val="1200"/>
              </a:spcAft>
              <a:buNone/>
            </a:pPr>
            <a:r>
              <a:rPr lang="fr-FR" sz="1600" b="1" u="sng" dirty="0" smtClean="0">
                <a:solidFill>
                  <a:srgbClr val="000000"/>
                </a:solidFill>
              </a:rPr>
              <a:t>Principe</a:t>
            </a:r>
            <a:r>
              <a:rPr lang="fr-FR" sz="1600" dirty="0" smtClean="0">
                <a:solidFill>
                  <a:srgbClr val="000000"/>
                </a:solidFill>
              </a:rPr>
              <a:t> </a:t>
            </a:r>
            <a:r>
              <a:rPr lang="fr-FR" sz="1600" dirty="0">
                <a:solidFill>
                  <a:srgbClr val="000000"/>
                </a:solidFill>
              </a:rPr>
              <a:t>: </a:t>
            </a:r>
          </a:p>
          <a:p>
            <a:pPr marL="893763" lvl="0" indent="0">
              <a:spcBef>
                <a:spcPts val="800"/>
              </a:spcBef>
              <a:spcAft>
                <a:spcPts val="1200"/>
              </a:spcAft>
              <a:buNone/>
            </a:pPr>
            <a:r>
              <a:rPr lang="fr-FR" sz="1600" dirty="0">
                <a:solidFill>
                  <a:srgbClr val="000000"/>
                </a:solidFill>
              </a:rPr>
              <a:t>« </a:t>
            </a:r>
            <a:r>
              <a:rPr lang="fr-FR" sz="1600" i="1" dirty="0">
                <a:solidFill>
                  <a:srgbClr val="000000"/>
                </a:solidFill>
              </a:rPr>
              <a:t>Tout émetteur rend publiques, </a:t>
            </a:r>
            <a:r>
              <a:rPr lang="fr-FR" sz="1600" b="1" i="1" dirty="0">
                <a:solidFill>
                  <a:srgbClr val="000000"/>
                </a:solidFill>
              </a:rPr>
              <a:t>dès que possible</a:t>
            </a:r>
            <a:r>
              <a:rPr lang="fr-FR" sz="1600" i="1" dirty="0">
                <a:solidFill>
                  <a:srgbClr val="000000"/>
                </a:solidFill>
              </a:rPr>
              <a:t>, les informations privilégiées qui concernent directement ledit émetteur</a:t>
            </a:r>
            <a:r>
              <a:rPr lang="fr-FR" sz="1600" dirty="0">
                <a:solidFill>
                  <a:srgbClr val="000000"/>
                </a:solidFill>
              </a:rPr>
              <a:t> » (</a:t>
            </a:r>
            <a:r>
              <a:rPr lang="fr-FR" sz="1600" b="1" dirty="0" err="1">
                <a:solidFill>
                  <a:srgbClr val="000000"/>
                </a:solidFill>
              </a:rPr>
              <a:t>Règl</a:t>
            </a:r>
            <a:r>
              <a:rPr lang="fr-FR" sz="1600" b="1" dirty="0" smtClean="0">
                <a:solidFill>
                  <a:srgbClr val="000000"/>
                </a:solidFill>
              </a:rPr>
              <a:t>., </a:t>
            </a:r>
            <a:r>
              <a:rPr lang="fr-FR" sz="1600" b="1" dirty="0">
                <a:solidFill>
                  <a:srgbClr val="000000"/>
                </a:solidFill>
              </a:rPr>
              <a:t>UE </a:t>
            </a:r>
            <a:r>
              <a:rPr lang="fr-FR" sz="1600" b="1" dirty="0" smtClean="0">
                <a:solidFill>
                  <a:srgbClr val="000000"/>
                </a:solidFill>
              </a:rPr>
              <a:t>596/2014, </a:t>
            </a:r>
            <a:r>
              <a:rPr lang="fr-FR" sz="1600" b="1" dirty="0">
                <a:solidFill>
                  <a:srgbClr val="000000"/>
                </a:solidFill>
              </a:rPr>
              <a:t>art. 17</a:t>
            </a:r>
            <a:r>
              <a:rPr lang="fr-FR" sz="1600" dirty="0">
                <a:solidFill>
                  <a:srgbClr val="000000"/>
                </a:solidFill>
              </a:rPr>
              <a:t>). </a:t>
            </a:r>
          </a:p>
          <a:p>
            <a:pPr marL="893763" lvl="0" indent="0">
              <a:spcBef>
                <a:spcPts val="800"/>
              </a:spcBef>
              <a:spcAft>
                <a:spcPts val="1200"/>
              </a:spcAft>
              <a:buNone/>
            </a:pPr>
            <a:r>
              <a:rPr lang="fr-FR" sz="1600" b="1" dirty="0" smtClean="0">
                <a:solidFill>
                  <a:srgbClr val="000000"/>
                </a:solidFill>
              </a:rPr>
              <a:t>Sévérité grandissante de la commission des sanctions de l’AMF </a:t>
            </a:r>
            <a:r>
              <a:rPr lang="fr-FR" sz="1600" dirty="0" smtClean="0">
                <a:solidFill>
                  <a:srgbClr val="000000"/>
                </a:solidFill>
              </a:rPr>
              <a:t>en cas de communication tardive, en particulier s’agissant de données financières internes (</a:t>
            </a:r>
            <a:r>
              <a:rPr lang="fr-FR" sz="1600" b="1" dirty="0" smtClean="0">
                <a:solidFill>
                  <a:srgbClr val="000000"/>
                </a:solidFill>
              </a:rPr>
              <a:t>AMF, </a:t>
            </a:r>
            <a:r>
              <a:rPr lang="fr-FR" sz="1600" b="1" dirty="0" err="1" smtClean="0">
                <a:solidFill>
                  <a:srgbClr val="000000"/>
                </a:solidFill>
              </a:rPr>
              <a:t>comm</a:t>
            </a:r>
            <a:r>
              <a:rPr lang="fr-FR" sz="1600" b="1" dirty="0" smtClean="0">
                <a:solidFill>
                  <a:srgbClr val="000000"/>
                </a:solidFill>
              </a:rPr>
              <a:t>. </a:t>
            </a:r>
            <a:r>
              <a:rPr lang="fr-FR" sz="1600" b="1" dirty="0" err="1" smtClean="0">
                <a:solidFill>
                  <a:srgbClr val="000000"/>
                </a:solidFill>
              </a:rPr>
              <a:t>sanc</a:t>
            </a:r>
            <a:r>
              <a:rPr lang="fr-FR" sz="1600" b="1" dirty="0" smtClean="0">
                <a:solidFill>
                  <a:srgbClr val="000000"/>
                </a:solidFill>
              </a:rPr>
              <a:t>., 18 déc. 2014 ; 3 mars 2015 ; 2 avr. 2015 ; 23 juin 2015</a:t>
            </a:r>
            <a:r>
              <a:rPr lang="fr-FR" sz="1600" dirty="0" smtClean="0">
                <a:solidFill>
                  <a:srgbClr val="000000"/>
                </a:solidFill>
              </a:rPr>
              <a:t>). </a:t>
            </a:r>
          </a:p>
          <a:p>
            <a:pPr marL="893763" lvl="0" indent="0">
              <a:spcBef>
                <a:spcPts val="800"/>
              </a:spcBef>
              <a:spcAft>
                <a:spcPts val="1200"/>
              </a:spcAft>
              <a:buNone/>
            </a:pPr>
            <a:r>
              <a:rPr lang="fr-FR" sz="1600" dirty="0" smtClean="0">
                <a:solidFill>
                  <a:srgbClr val="000000"/>
                </a:solidFill>
              </a:rPr>
              <a:t>L’AMF </a:t>
            </a:r>
            <a:r>
              <a:rPr lang="fr-FR" sz="1600" dirty="0">
                <a:solidFill>
                  <a:srgbClr val="000000"/>
                </a:solidFill>
              </a:rPr>
              <a:t>rappelle ici qu’une communication prochaine au titre de l’information périodique </a:t>
            </a:r>
            <a:r>
              <a:rPr lang="fr-FR" sz="1600" b="1" dirty="0">
                <a:solidFill>
                  <a:srgbClr val="000000"/>
                </a:solidFill>
              </a:rPr>
              <a:t>ne dispense pas d’une communication immédiate au titre de l’information permanente</a:t>
            </a:r>
            <a:r>
              <a:rPr lang="fr-FR" sz="1600" dirty="0">
                <a:solidFill>
                  <a:srgbClr val="000000"/>
                </a:solidFill>
              </a:rPr>
              <a:t>.</a:t>
            </a:r>
          </a:p>
        </p:txBody>
      </p:sp>
    </p:spTree>
    <p:extLst>
      <p:ext uri="{BB962C8B-B14F-4D97-AF65-F5344CB8AC3E}">
        <p14:creationId xmlns:p14="http://schemas.microsoft.com/office/powerpoint/2010/main" val="19538287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(4/18)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None/>
            </a:pPr>
            <a:r>
              <a:rPr lang="fr-FR" sz="1800" b="1" dirty="0">
                <a:solidFill>
                  <a:srgbClr val="000000"/>
                </a:solidFill>
              </a:rPr>
              <a:t>B)	</a:t>
            </a:r>
            <a:r>
              <a:rPr lang="fr-FR" sz="1800" b="1" u="sng" dirty="0">
                <a:solidFill>
                  <a:srgbClr val="000000"/>
                </a:solidFill>
              </a:rPr>
              <a:t>Régime</a:t>
            </a:r>
          </a:p>
          <a:p>
            <a:pPr marL="0" lvl="0" indent="893763">
              <a:spcBef>
                <a:spcPts val="800"/>
              </a:spcBef>
              <a:spcAft>
                <a:spcPts val="1200"/>
              </a:spcAft>
              <a:buNone/>
            </a:pPr>
            <a:endParaRPr lang="fr-FR" sz="1600" b="1" u="sng" dirty="0">
              <a:solidFill>
                <a:srgbClr val="000000"/>
              </a:solidFill>
            </a:endParaRPr>
          </a:p>
          <a:p>
            <a:pPr marL="0" lvl="0" indent="893763">
              <a:spcBef>
                <a:spcPts val="800"/>
              </a:spcBef>
              <a:spcAft>
                <a:spcPts val="1200"/>
              </a:spcAft>
              <a:buNone/>
            </a:pPr>
            <a:r>
              <a:rPr lang="fr-FR" sz="1600" b="1" u="sng" dirty="0" smtClean="0">
                <a:solidFill>
                  <a:srgbClr val="000000"/>
                </a:solidFill>
              </a:rPr>
              <a:t>Exception</a:t>
            </a:r>
            <a:r>
              <a:rPr lang="fr-FR" sz="1600" dirty="0" smtClean="0">
                <a:solidFill>
                  <a:srgbClr val="000000"/>
                </a:solidFill>
              </a:rPr>
              <a:t> </a:t>
            </a:r>
            <a:r>
              <a:rPr lang="fr-FR" sz="1600" dirty="0">
                <a:solidFill>
                  <a:srgbClr val="000000"/>
                </a:solidFill>
              </a:rPr>
              <a:t>: </a:t>
            </a:r>
          </a:p>
          <a:p>
            <a:pPr marL="893763" lvl="0" indent="0">
              <a:spcBef>
                <a:spcPts val="800"/>
              </a:spcBef>
              <a:spcAft>
                <a:spcPts val="1200"/>
              </a:spcAft>
              <a:buNone/>
            </a:pPr>
            <a:r>
              <a:rPr lang="fr-FR" sz="1600" dirty="0">
                <a:solidFill>
                  <a:srgbClr val="000000"/>
                </a:solidFill>
              </a:rPr>
              <a:t>L’émetteur peut, sous sa propre responsabilité, </a:t>
            </a:r>
            <a:r>
              <a:rPr lang="fr-FR" sz="1600" b="1" dirty="0">
                <a:solidFill>
                  <a:srgbClr val="000000"/>
                </a:solidFill>
              </a:rPr>
              <a:t>différer la publication </a:t>
            </a:r>
            <a:r>
              <a:rPr lang="fr-FR" sz="1600" dirty="0">
                <a:solidFill>
                  <a:srgbClr val="000000"/>
                </a:solidFill>
              </a:rPr>
              <a:t>d’une information privilégiée (</a:t>
            </a:r>
            <a:r>
              <a:rPr lang="fr-FR" sz="1600" b="1" dirty="0" err="1">
                <a:solidFill>
                  <a:srgbClr val="000000"/>
                </a:solidFill>
              </a:rPr>
              <a:t>Règl</a:t>
            </a:r>
            <a:r>
              <a:rPr lang="fr-FR" sz="1600" b="1" dirty="0">
                <a:solidFill>
                  <a:srgbClr val="000000"/>
                </a:solidFill>
              </a:rPr>
              <a:t>. UE 596/2014 art. 17,4</a:t>
            </a:r>
            <a:r>
              <a:rPr lang="fr-FR" sz="1600" dirty="0">
                <a:solidFill>
                  <a:srgbClr val="000000"/>
                </a:solidFill>
              </a:rPr>
              <a:t>). </a:t>
            </a:r>
          </a:p>
          <a:p>
            <a:pPr marL="0" lvl="0" indent="893763">
              <a:spcBef>
                <a:spcPts val="800"/>
              </a:spcBef>
              <a:spcAft>
                <a:spcPts val="1200"/>
              </a:spcAft>
              <a:buNone/>
            </a:pPr>
            <a:r>
              <a:rPr lang="fr-FR" sz="1600" b="1" dirty="0">
                <a:solidFill>
                  <a:srgbClr val="000000"/>
                </a:solidFill>
              </a:rPr>
              <a:t>3 conditions cumulatives doivent être remplies</a:t>
            </a:r>
            <a:r>
              <a:rPr lang="fr-FR" sz="1600" dirty="0">
                <a:solidFill>
                  <a:srgbClr val="000000"/>
                </a:solidFill>
              </a:rPr>
              <a:t> : </a:t>
            </a:r>
          </a:p>
          <a:p>
            <a:pPr marL="1236662" lvl="0">
              <a:spcBef>
                <a:spcPts val="800"/>
              </a:spcBef>
              <a:spcAft>
                <a:spcPts val="0"/>
              </a:spcAft>
              <a:buFont typeface="+mj-lt"/>
              <a:buAutoNum type="arabicParenR"/>
            </a:pPr>
            <a:r>
              <a:rPr lang="fr-FR" sz="1600" dirty="0">
                <a:solidFill>
                  <a:srgbClr val="000000"/>
                </a:solidFill>
              </a:rPr>
              <a:t>La publication immédiate doit être susceptible de porter </a:t>
            </a:r>
            <a:r>
              <a:rPr lang="fr-FR" sz="1600" b="1" dirty="0">
                <a:solidFill>
                  <a:srgbClr val="000000"/>
                </a:solidFill>
              </a:rPr>
              <a:t>atteinte aux intérêts légitimes de l’émetteur</a:t>
            </a:r>
            <a:r>
              <a:rPr lang="fr-FR" sz="1600" dirty="0">
                <a:solidFill>
                  <a:srgbClr val="000000"/>
                </a:solidFill>
              </a:rPr>
              <a:t>, </a:t>
            </a:r>
          </a:p>
          <a:p>
            <a:pPr marL="1252538" lvl="0" indent="-358775">
              <a:spcBef>
                <a:spcPts val="800"/>
              </a:spcBef>
              <a:spcAft>
                <a:spcPts val="0"/>
              </a:spcAft>
              <a:buFont typeface="+mj-lt"/>
              <a:buAutoNum type="arabicParenR"/>
            </a:pPr>
            <a:r>
              <a:rPr lang="fr-FR" sz="1600" dirty="0" smtClean="0">
                <a:solidFill>
                  <a:srgbClr val="000000"/>
                </a:solidFill>
              </a:rPr>
              <a:t>Le </a:t>
            </a:r>
            <a:r>
              <a:rPr lang="fr-FR" sz="1600" dirty="0">
                <a:solidFill>
                  <a:srgbClr val="000000"/>
                </a:solidFill>
              </a:rPr>
              <a:t>retard de publication ne doit </a:t>
            </a:r>
            <a:r>
              <a:rPr lang="fr-FR" sz="1600" b="1" dirty="0">
                <a:solidFill>
                  <a:srgbClr val="000000"/>
                </a:solidFill>
              </a:rPr>
              <a:t>pas être susceptible d’induire le public en erreur,</a:t>
            </a:r>
            <a:r>
              <a:rPr lang="fr-FR" sz="1600" dirty="0">
                <a:solidFill>
                  <a:srgbClr val="000000"/>
                </a:solidFill>
              </a:rPr>
              <a:t> et</a:t>
            </a:r>
          </a:p>
          <a:p>
            <a:pPr marL="1252538" lvl="0" indent="-358775">
              <a:spcBef>
                <a:spcPts val="800"/>
              </a:spcBef>
              <a:spcAft>
                <a:spcPts val="1200"/>
              </a:spcAft>
              <a:buFont typeface="+mj-lt"/>
              <a:buAutoNum type="arabicParenR"/>
            </a:pPr>
            <a:r>
              <a:rPr lang="fr-FR" sz="1600" dirty="0" smtClean="0">
                <a:solidFill>
                  <a:srgbClr val="000000"/>
                </a:solidFill>
              </a:rPr>
              <a:t>L’émetteur </a:t>
            </a:r>
            <a:r>
              <a:rPr lang="fr-FR" sz="1600" dirty="0">
                <a:solidFill>
                  <a:srgbClr val="000000"/>
                </a:solidFill>
              </a:rPr>
              <a:t>ou le participant au marché des quotas d’émission doit être en mesure d’</a:t>
            </a:r>
            <a:r>
              <a:rPr lang="fr-FR" sz="1600" b="1" dirty="0">
                <a:solidFill>
                  <a:srgbClr val="000000"/>
                </a:solidFill>
              </a:rPr>
              <a:t>assurer la confidentialité de l’information</a:t>
            </a:r>
            <a:r>
              <a:rPr lang="fr-FR" sz="1600" dirty="0">
                <a:solidFill>
                  <a:srgbClr val="000000"/>
                </a:solidFill>
              </a:rPr>
              <a:t>. </a:t>
            </a:r>
          </a:p>
        </p:txBody>
      </p:sp>
    </p:spTree>
    <p:extLst>
      <p:ext uri="{BB962C8B-B14F-4D97-AF65-F5344CB8AC3E}">
        <p14:creationId xmlns:p14="http://schemas.microsoft.com/office/powerpoint/2010/main" val="25770408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(5/18)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None/>
            </a:pPr>
            <a:r>
              <a:rPr lang="fr-FR" sz="1800" b="1" dirty="0">
                <a:solidFill>
                  <a:srgbClr val="000000"/>
                </a:solidFill>
              </a:rPr>
              <a:t>B)	</a:t>
            </a:r>
            <a:r>
              <a:rPr lang="fr-FR" sz="1800" b="1" u="sng" dirty="0">
                <a:solidFill>
                  <a:srgbClr val="000000"/>
                </a:solidFill>
              </a:rPr>
              <a:t>Régime</a:t>
            </a:r>
          </a:p>
          <a:p>
            <a:pPr marL="355600" lvl="0" indent="-355600">
              <a:spcBef>
                <a:spcPts val="800"/>
              </a:spcBef>
              <a:spcAft>
                <a:spcPts val="0"/>
              </a:spcAft>
              <a:buNone/>
            </a:pPr>
            <a:endParaRPr lang="fr-FR" sz="1600" dirty="0" smtClean="0">
              <a:solidFill>
                <a:srgbClr val="000000"/>
              </a:solidFill>
            </a:endParaRPr>
          </a:p>
          <a:p>
            <a:pPr marL="893763" lvl="0" indent="0">
              <a:spcBef>
                <a:spcPts val="800"/>
              </a:spcBef>
              <a:spcAft>
                <a:spcPts val="0"/>
              </a:spcAft>
              <a:buNone/>
            </a:pPr>
            <a:r>
              <a:rPr lang="fr-FR" sz="1600" dirty="0" smtClean="0">
                <a:solidFill>
                  <a:srgbClr val="000000"/>
                </a:solidFill>
              </a:rPr>
              <a:t>(i) La </a:t>
            </a:r>
            <a:r>
              <a:rPr lang="fr-FR" sz="1600" dirty="0">
                <a:solidFill>
                  <a:srgbClr val="000000"/>
                </a:solidFill>
              </a:rPr>
              <a:t>publication immédiate doit être susceptible de porter </a:t>
            </a:r>
            <a:r>
              <a:rPr lang="fr-FR" sz="1600" b="1" dirty="0">
                <a:solidFill>
                  <a:srgbClr val="C00000"/>
                </a:solidFill>
              </a:rPr>
              <a:t>atteinte aux intérêts légitimes de l’émetteur : sérieux et </a:t>
            </a:r>
            <a:r>
              <a:rPr lang="fr-FR" sz="1600" b="1" dirty="0" smtClean="0">
                <a:solidFill>
                  <a:srgbClr val="C00000"/>
                </a:solidFill>
              </a:rPr>
              <a:t>d’importance.</a:t>
            </a:r>
            <a:endParaRPr lang="fr-FR" sz="1600" dirty="0">
              <a:solidFill>
                <a:srgbClr val="C00000"/>
              </a:solidFill>
            </a:endParaRPr>
          </a:p>
          <a:p>
            <a:pPr marL="400050" lvl="0" indent="-400050">
              <a:spcBef>
                <a:spcPts val="800"/>
              </a:spcBef>
              <a:spcAft>
                <a:spcPts val="0"/>
              </a:spcAft>
              <a:buFont typeface="+mj-lt"/>
              <a:buAutoNum type="romanLcPeriod"/>
            </a:pPr>
            <a:endParaRPr lang="fr-FR" sz="1600" dirty="0">
              <a:solidFill>
                <a:srgbClr val="000000"/>
              </a:solidFill>
            </a:endParaRPr>
          </a:p>
          <a:p>
            <a:pPr marL="893763" lvl="0" indent="0">
              <a:spcBef>
                <a:spcPts val="800"/>
              </a:spcBef>
              <a:spcAft>
                <a:spcPts val="0"/>
              </a:spcAft>
              <a:buNone/>
            </a:pPr>
            <a:r>
              <a:rPr lang="fr-FR" sz="1600" dirty="0">
                <a:solidFill>
                  <a:srgbClr val="000000"/>
                </a:solidFill>
              </a:rPr>
              <a:t>L’AMF a décidé de se conformer aux orientations de l’ESMA (</a:t>
            </a:r>
            <a:r>
              <a:rPr lang="fr-FR" sz="1600" b="1" dirty="0">
                <a:solidFill>
                  <a:srgbClr val="000000"/>
                </a:solidFill>
              </a:rPr>
              <a:t>Orientations relatives au règlement sur les abus de marché, </a:t>
            </a:r>
            <a:r>
              <a:rPr lang="fr-FR" sz="1600" b="1" u="sng" dirty="0">
                <a:solidFill>
                  <a:srgbClr val="000000"/>
                </a:solidFill>
              </a:rPr>
              <a:t>entrée vigueur le 20-10-2016</a:t>
            </a:r>
            <a:r>
              <a:rPr lang="fr-FR" sz="1600" b="1" dirty="0">
                <a:solidFill>
                  <a:srgbClr val="000000"/>
                </a:solidFill>
              </a:rPr>
              <a:t>, ESMA/2016/1478</a:t>
            </a:r>
            <a:r>
              <a:rPr lang="fr-FR" sz="1600" dirty="0">
                <a:solidFill>
                  <a:srgbClr val="000000"/>
                </a:solidFill>
              </a:rPr>
              <a:t>).</a:t>
            </a:r>
          </a:p>
          <a:p>
            <a:pPr marL="896938" lvl="0" indent="176213">
              <a:spcBef>
                <a:spcPts val="800"/>
              </a:spcBef>
              <a:spcAft>
                <a:spcPts val="0"/>
              </a:spcAft>
              <a:buFont typeface="Wingdings" panose="05000000000000000000" pitchFamily="2" charset="2"/>
              <a:buChar char="Ø"/>
            </a:pPr>
            <a:r>
              <a:rPr lang="fr-FR" sz="1600" dirty="0" smtClean="0">
                <a:solidFill>
                  <a:srgbClr val="000000"/>
                </a:solidFill>
              </a:rPr>
              <a:t>Un </a:t>
            </a:r>
            <a:r>
              <a:rPr lang="fr-FR" sz="1600" dirty="0">
                <a:solidFill>
                  <a:srgbClr val="000000"/>
                </a:solidFill>
              </a:rPr>
              <a:t>émetteur ne peut se contenter de se référer à son </a:t>
            </a:r>
            <a:r>
              <a:rPr lang="fr-FR" sz="1600" b="1" dirty="0">
                <a:solidFill>
                  <a:srgbClr val="000000"/>
                </a:solidFill>
              </a:rPr>
              <a:t>intérêt social </a:t>
            </a:r>
            <a:r>
              <a:rPr lang="fr-FR" sz="1600" dirty="0">
                <a:solidFill>
                  <a:srgbClr val="000000"/>
                </a:solidFill>
              </a:rPr>
              <a:t>pour justifier le différé de publication d’une information privilégiée. </a:t>
            </a:r>
            <a:endParaRPr lang="fr-FR" sz="1600" dirty="0" smtClean="0">
              <a:solidFill>
                <a:srgbClr val="000000"/>
              </a:solidFill>
            </a:endParaRPr>
          </a:p>
          <a:p>
            <a:pPr marL="896938" lvl="0" indent="176213">
              <a:spcBef>
                <a:spcPts val="800"/>
              </a:spcBef>
              <a:spcAft>
                <a:spcPts val="0"/>
              </a:spcAft>
              <a:buFont typeface="Wingdings" panose="05000000000000000000" pitchFamily="2" charset="2"/>
              <a:buChar char="Ø"/>
            </a:pPr>
            <a:r>
              <a:rPr lang="fr-FR" sz="1600" dirty="0" smtClean="0">
                <a:solidFill>
                  <a:srgbClr val="000000"/>
                </a:solidFill>
              </a:rPr>
              <a:t>Il </a:t>
            </a:r>
            <a:r>
              <a:rPr lang="fr-FR" sz="1600" dirty="0">
                <a:solidFill>
                  <a:srgbClr val="000000"/>
                </a:solidFill>
              </a:rPr>
              <a:t>ne saurait non plus invoquer un </a:t>
            </a:r>
            <a:r>
              <a:rPr lang="fr-FR" sz="1600" b="1" dirty="0">
                <a:solidFill>
                  <a:srgbClr val="000000"/>
                </a:solidFill>
              </a:rPr>
              <a:t>intérêt</a:t>
            </a:r>
            <a:r>
              <a:rPr lang="fr-FR" sz="1600" dirty="0">
                <a:solidFill>
                  <a:srgbClr val="000000"/>
                </a:solidFill>
              </a:rPr>
              <a:t> ou un </a:t>
            </a:r>
            <a:r>
              <a:rPr lang="fr-FR" sz="1600" b="1" dirty="0">
                <a:solidFill>
                  <a:srgbClr val="000000"/>
                </a:solidFill>
              </a:rPr>
              <a:t>principe vague </a:t>
            </a:r>
            <a:r>
              <a:rPr lang="fr-FR" sz="1600" dirty="0">
                <a:solidFill>
                  <a:srgbClr val="000000"/>
                </a:solidFill>
              </a:rPr>
              <a:t>et général tel que le </a:t>
            </a:r>
            <a:r>
              <a:rPr lang="fr-FR" sz="1600" b="1" dirty="0">
                <a:solidFill>
                  <a:srgbClr val="000000"/>
                </a:solidFill>
              </a:rPr>
              <a:t>secret des affaires </a:t>
            </a:r>
            <a:r>
              <a:rPr lang="fr-FR" sz="1600" dirty="0">
                <a:solidFill>
                  <a:srgbClr val="000000"/>
                </a:solidFill>
              </a:rPr>
              <a:t>ou </a:t>
            </a:r>
            <a:r>
              <a:rPr lang="fr-FR" sz="1600" b="1" dirty="0">
                <a:solidFill>
                  <a:srgbClr val="000000"/>
                </a:solidFill>
              </a:rPr>
              <a:t>l’intérêt économique, commercial ou stratégique</a:t>
            </a:r>
            <a:r>
              <a:rPr lang="fr-FR" sz="1600" dirty="0">
                <a:solidFill>
                  <a:srgbClr val="000000"/>
                </a:solidFill>
              </a:rPr>
              <a:t> de l’émetteur. </a:t>
            </a:r>
          </a:p>
        </p:txBody>
      </p:sp>
    </p:spTree>
    <p:extLst>
      <p:ext uri="{BB962C8B-B14F-4D97-AF65-F5344CB8AC3E}">
        <p14:creationId xmlns:p14="http://schemas.microsoft.com/office/powerpoint/2010/main" val="2026633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(6/18)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104</a:t>
            </a:fld>
            <a:endParaRPr lang="en-GB" dirty="0"/>
          </a:p>
        </p:txBody>
      </p:sp>
      <p:sp>
        <p:nvSpPr>
          <p:cNvPr id="3" name="Espace réservé du texte 2"/>
          <p:cNvSpPr>
            <a:spLocks noGrp="1"/>
          </p:cNvSpPr>
          <p:nvPr>
            <p:ph type="body" sz="quarter" idx="11"/>
          </p:nvPr>
        </p:nvSpPr>
        <p:spPr>
          <a:xfrm>
            <a:off x="432000" y="1407696"/>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None/>
            </a:pPr>
            <a:r>
              <a:rPr lang="fr-FR" sz="1800" b="1" dirty="0">
                <a:solidFill>
                  <a:srgbClr val="000000"/>
                </a:solidFill>
              </a:rPr>
              <a:t>B)	</a:t>
            </a:r>
            <a:r>
              <a:rPr lang="fr-FR" sz="1800" b="1" u="sng" dirty="0">
                <a:solidFill>
                  <a:srgbClr val="000000"/>
                </a:solidFill>
              </a:rPr>
              <a:t>Régime</a:t>
            </a:r>
          </a:p>
          <a:p>
            <a:pPr marL="893763" lvl="0" indent="0">
              <a:spcBef>
                <a:spcPts val="800"/>
              </a:spcBef>
              <a:spcAft>
                <a:spcPts val="1200"/>
              </a:spcAft>
              <a:buNone/>
              <a:tabLst>
                <a:tab pos="893763" algn="l"/>
              </a:tabLst>
            </a:pPr>
            <a:r>
              <a:rPr lang="fr-FR" sz="1600" dirty="0" smtClean="0">
                <a:solidFill>
                  <a:srgbClr val="000000"/>
                </a:solidFill>
              </a:rPr>
              <a:t>(i) La </a:t>
            </a:r>
            <a:r>
              <a:rPr lang="fr-FR" sz="1600" dirty="0">
                <a:solidFill>
                  <a:srgbClr val="000000"/>
                </a:solidFill>
              </a:rPr>
              <a:t>publication immédiate doit être susceptible de porter </a:t>
            </a:r>
            <a:r>
              <a:rPr lang="fr-FR" sz="1600" b="1" dirty="0">
                <a:solidFill>
                  <a:srgbClr val="000000"/>
                </a:solidFill>
              </a:rPr>
              <a:t>atteinte aux intérêts légitimes de l’émetteur</a:t>
            </a:r>
            <a:r>
              <a:rPr lang="fr-FR" sz="1600" dirty="0">
                <a:solidFill>
                  <a:srgbClr val="000000"/>
                </a:solidFill>
              </a:rPr>
              <a:t> (suite) </a:t>
            </a:r>
          </a:p>
          <a:p>
            <a:pPr marL="893763" lvl="0" indent="0">
              <a:spcBef>
                <a:spcPts val="800"/>
              </a:spcBef>
              <a:spcAft>
                <a:spcPts val="0"/>
              </a:spcAft>
              <a:buNone/>
            </a:pPr>
            <a:r>
              <a:rPr lang="fr-FR" sz="1600" dirty="0">
                <a:solidFill>
                  <a:srgbClr val="000000"/>
                </a:solidFill>
              </a:rPr>
              <a:t>La </a:t>
            </a:r>
            <a:r>
              <a:rPr lang="fr-FR" sz="1600" b="1" dirty="0">
                <a:solidFill>
                  <a:srgbClr val="000000"/>
                </a:solidFill>
              </a:rPr>
              <a:t>position-recommandation 2016-08 </a:t>
            </a:r>
            <a:r>
              <a:rPr lang="fr-FR" sz="1600" dirty="0">
                <a:solidFill>
                  <a:srgbClr val="000000"/>
                </a:solidFill>
              </a:rPr>
              <a:t>met en exergue </a:t>
            </a:r>
            <a:r>
              <a:rPr lang="fr-FR" sz="1600" b="1" dirty="0">
                <a:solidFill>
                  <a:srgbClr val="000000"/>
                </a:solidFill>
              </a:rPr>
              <a:t>divers exemples de situations </a:t>
            </a:r>
            <a:r>
              <a:rPr lang="fr-FR" sz="1600" dirty="0">
                <a:solidFill>
                  <a:srgbClr val="000000"/>
                </a:solidFill>
              </a:rPr>
              <a:t>dans lesquelles la publication immédiate est susceptible de porter une telle atteinte : </a:t>
            </a:r>
            <a:endParaRPr lang="fr-FR" sz="1600" dirty="0" smtClean="0">
              <a:solidFill>
                <a:srgbClr val="000000"/>
              </a:solidFill>
            </a:endParaRPr>
          </a:p>
          <a:p>
            <a:pPr marL="1073150" lvl="0" indent="-179388">
              <a:spcBef>
                <a:spcPts val="800"/>
              </a:spcBef>
              <a:buFont typeface="Wingdings" panose="05000000000000000000" pitchFamily="2" charset="2"/>
              <a:buChar char="Ø"/>
            </a:pPr>
            <a:r>
              <a:rPr lang="fr-FR" sz="1600" dirty="0">
                <a:solidFill>
                  <a:srgbClr val="000000"/>
                </a:solidFill>
              </a:rPr>
              <a:t>l'émetteur mène encore des </a:t>
            </a:r>
            <a:r>
              <a:rPr lang="fr-FR" sz="1600" b="1" dirty="0">
                <a:solidFill>
                  <a:srgbClr val="000000"/>
                </a:solidFill>
              </a:rPr>
              <a:t>négociations</a:t>
            </a:r>
            <a:r>
              <a:rPr lang="fr-FR" sz="1600" dirty="0">
                <a:solidFill>
                  <a:srgbClr val="000000"/>
                </a:solidFill>
              </a:rPr>
              <a:t> dont le résultat est susceptible d'être compromis en cas de publication immédiate (fusion ; acquisition ; scission ; achat ou cession actifs significatifs ; restructuration ; </a:t>
            </a:r>
            <a:r>
              <a:rPr lang="fr-FR" sz="1600" dirty="0" err="1">
                <a:solidFill>
                  <a:srgbClr val="000000"/>
                </a:solidFill>
              </a:rPr>
              <a:t>etc</a:t>
            </a:r>
            <a:r>
              <a:rPr lang="fr-FR" sz="1600" dirty="0">
                <a:solidFill>
                  <a:srgbClr val="000000"/>
                </a:solidFill>
              </a:rPr>
              <a:t>) </a:t>
            </a:r>
            <a:r>
              <a:rPr lang="fr-FR" sz="1600" dirty="0" smtClean="0">
                <a:solidFill>
                  <a:srgbClr val="000000"/>
                </a:solidFill>
              </a:rPr>
              <a:t>;</a:t>
            </a:r>
          </a:p>
          <a:p>
            <a:pPr marL="1073150" lvl="0" indent="-179388">
              <a:spcBef>
                <a:spcPts val="800"/>
              </a:spcBef>
              <a:buFont typeface="Wingdings" panose="05000000000000000000" pitchFamily="2" charset="2"/>
              <a:buChar char="Ø"/>
            </a:pPr>
            <a:r>
              <a:rPr lang="fr-FR" sz="1600" dirty="0" smtClean="0">
                <a:solidFill>
                  <a:srgbClr val="000000"/>
                </a:solidFill>
              </a:rPr>
              <a:t>il </a:t>
            </a:r>
            <a:r>
              <a:rPr lang="fr-FR" sz="1600" dirty="0">
                <a:solidFill>
                  <a:srgbClr val="000000"/>
                </a:solidFill>
              </a:rPr>
              <a:t>existe un </a:t>
            </a:r>
            <a:r>
              <a:rPr lang="fr-FR" sz="1600" b="1" dirty="0">
                <a:solidFill>
                  <a:srgbClr val="000000"/>
                </a:solidFill>
              </a:rPr>
              <a:t>danger grave et imminent menaçant la viabilité financière </a:t>
            </a:r>
            <a:r>
              <a:rPr lang="fr-FR" sz="1600" dirty="0">
                <a:solidFill>
                  <a:srgbClr val="000000"/>
                </a:solidFill>
              </a:rPr>
              <a:t>de l’émetteur (avant insolvabilité), et la publication immédiate des informations privilégiées est susceptible de fortement porter atteinte aux intérêts des actionnaires existants et potentiels en </a:t>
            </a:r>
            <a:r>
              <a:rPr lang="fr-FR" sz="1600" b="1" dirty="0">
                <a:solidFill>
                  <a:srgbClr val="000000"/>
                </a:solidFill>
              </a:rPr>
              <a:t>compromettant le résultat des négociations visant à assurer le redressement financier de l'émetteur </a:t>
            </a:r>
            <a:r>
              <a:rPr lang="fr-FR" sz="1600" dirty="0">
                <a:solidFill>
                  <a:srgbClr val="000000"/>
                </a:solidFill>
              </a:rPr>
              <a:t>;</a:t>
            </a:r>
          </a:p>
        </p:txBody>
      </p:sp>
    </p:spTree>
    <p:extLst>
      <p:ext uri="{BB962C8B-B14F-4D97-AF65-F5344CB8AC3E}">
        <p14:creationId xmlns:p14="http://schemas.microsoft.com/office/powerpoint/2010/main" val="38600084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(7/18)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105</a:t>
            </a:fld>
            <a:endParaRPr lang="en-GB" dirty="0"/>
          </a:p>
        </p:txBody>
      </p:sp>
      <p:sp>
        <p:nvSpPr>
          <p:cNvPr id="3" name="Espace réservé du texte 2"/>
          <p:cNvSpPr>
            <a:spLocks noGrp="1"/>
          </p:cNvSpPr>
          <p:nvPr>
            <p:ph type="body" sz="quarter" idx="11"/>
          </p:nvPr>
        </p:nvSpPr>
        <p:spPr>
          <a:xfrm>
            <a:off x="432000" y="1479704"/>
            <a:ext cx="8280000" cy="4829616"/>
          </a:xfrm>
        </p:spPr>
        <p:txBody>
          <a:bodyPr/>
          <a:lstStyle/>
          <a:p>
            <a:pPr marL="514350" lvl="0" indent="-514350">
              <a:buAutoNum type="romanUcParenR"/>
            </a:pPr>
            <a:r>
              <a:rPr lang="fr-FR" b="1" dirty="0"/>
              <a:t>Obligation d’information permanente</a:t>
            </a:r>
          </a:p>
          <a:p>
            <a:pPr marL="893763" lvl="0" indent="-350838">
              <a:buNone/>
            </a:pPr>
            <a:r>
              <a:rPr lang="fr-FR" sz="1800" b="1" dirty="0"/>
              <a:t>B)	</a:t>
            </a:r>
            <a:r>
              <a:rPr lang="fr-FR" sz="1800" b="1" u="sng" dirty="0"/>
              <a:t>Régime</a:t>
            </a:r>
          </a:p>
          <a:p>
            <a:pPr marL="355600" indent="-355600">
              <a:spcAft>
                <a:spcPts val="1200"/>
              </a:spcAft>
              <a:buNone/>
            </a:pPr>
            <a:endParaRPr lang="fr-FR" sz="600" dirty="0" smtClean="0"/>
          </a:p>
          <a:p>
            <a:pPr marL="889000" indent="4763">
              <a:spcAft>
                <a:spcPts val="1200"/>
              </a:spcAft>
              <a:buNone/>
            </a:pPr>
            <a:r>
              <a:rPr lang="fr-FR" sz="1600" dirty="0" smtClean="0"/>
              <a:t>(i) La </a:t>
            </a:r>
            <a:r>
              <a:rPr lang="fr-FR" sz="1600" dirty="0"/>
              <a:t>publication immédiate doit être susceptible de porter </a:t>
            </a:r>
            <a:r>
              <a:rPr lang="fr-FR" sz="1600" b="1" dirty="0"/>
              <a:t>atteinte aux intérêts légitimes de l’émetteur</a:t>
            </a:r>
            <a:r>
              <a:rPr lang="fr-FR" sz="1600" dirty="0"/>
              <a:t> (suite) </a:t>
            </a:r>
            <a:endParaRPr lang="fr-FR" sz="1800" dirty="0"/>
          </a:p>
          <a:p>
            <a:pPr marL="1073150" lvl="0" indent="-179388">
              <a:buFont typeface="Wingdings" panose="05000000000000000000" pitchFamily="2" charset="2"/>
              <a:buChar char="Ø"/>
            </a:pPr>
            <a:r>
              <a:rPr lang="fr-FR" sz="1600" dirty="0"/>
              <a:t>l’information privilégiée concerne des décisions prises ou des contrats </a:t>
            </a:r>
            <a:r>
              <a:rPr lang="fr-FR" sz="1600" b="1" dirty="0"/>
              <a:t>nécessitant</a:t>
            </a:r>
            <a:r>
              <a:rPr lang="fr-FR" sz="1600" dirty="0"/>
              <a:t>, en vertu du droit national ou des statuts de l'émetteur, </a:t>
            </a:r>
            <a:r>
              <a:rPr lang="fr-FR" sz="1600" b="1" dirty="0"/>
              <a:t>l'approbation d'un autre organe </a:t>
            </a:r>
            <a:r>
              <a:rPr lang="fr-FR" sz="1600" dirty="0"/>
              <a:t>de l'émetteur (autre que l'assemblée générale) </a:t>
            </a:r>
            <a:r>
              <a:rPr lang="fr-FR" sz="1600" b="1" dirty="0"/>
              <a:t>afin de devenir effectifs</a:t>
            </a:r>
            <a:r>
              <a:rPr lang="fr-FR" sz="1600" dirty="0"/>
              <a:t>, sous réserve </a:t>
            </a:r>
            <a:r>
              <a:rPr lang="fr-FR" sz="1600" dirty="0" smtClean="0"/>
              <a:t>que:</a:t>
            </a:r>
            <a:endParaRPr lang="fr-FR" sz="1600" dirty="0"/>
          </a:p>
          <a:p>
            <a:pPr marL="1169988" lvl="2" indent="-96838">
              <a:buFont typeface="Arial" panose="020B0604020202020204" pitchFamily="34" charset="0"/>
              <a:buChar char="•"/>
            </a:pPr>
            <a:r>
              <a:rPr lang="fr-FR" sz="1400" dirty="0" smtClean="0"/>
              <a:t>la </a:t>
            </a:r>
            <a:r>
              <a:rPr lang="fr-FR" sz="1400" dirty="0"/>
              <a:t>publication immédiate de cette information, avant qu'une décision définitive ne soit prise, soit </a:t>
            </a:r>
            <a:r>
              <a:rPr lang="fr-FR" sz="1400" b="1" dirty="0"/>
              <a:t>susceptible d'empêcher le public d'évaluer correctement l’information </a:t>
            </a:r>
            <a:r>
              <a:rPr lang="fr-FR" sz="1400" dirty="0"/>
              <a:t>en cause ; et </a:t>
            </a:r>
            <a:r>
              <a:rPr lang="fr-FR" sz="1400" dirty="0" smtClean="0"/>
              <a:t>que</a:t>
            </a:r>
          </a:p>
          <a:p>
            <a:pPr marL="1169988" lvl="2" indent="-96838">
              <a:buFont typeface="Arial" panose="020B0604020202020204" pitchFamily="34" charset="0"/>
              <a:buChar char="•"/>
            </a:pPr>
            <a:r>
              <a:rPr lang="fr-FR" sz="1400" dirty="0" smtClean="0"/>
              <a:t>l'émetteur </a:t>
            </a:r>
            <a:r>
              <a:rPr lang="fr-FR" sz="1400" dirty="0"/>
              <a:t>ait pris les </a:t>
            </a:r>
            <a:r>
              <a:rPr lang="fr-FR" sz="1400" b="1" dirty="0"/>
              <a:t>mesures nécessaires </a:t>
            </a:r>
            <a:r>
              <a:rPr lang="fr-FR" sz="1400" dirty="0"/>
              <a:t>pour qu'une décision définitive soit </a:t>
            </a:r>
            <a:r>
              <a:rPr lang="fr-FR" sz="1400" b="1" dirty="0"/>
              <a:t>prise le plus rapidement possible </a:t>
            </a:r>
            <a:r>
              <a:rPr lang="fr-FR" sz="1400" dirty="0"/>
              <a:t>;</a:t>
            </a:r>
          </a:p>
          <a:p>
            <a:pPr marL="1073150" lvl="0" indent="-179388">
              <a:buFont typeface="Wingdings" panose="05000000000000000000" pitchFamily="2" charset="2"/>
              <a:buChar char="Ø"/>
            </a:pPr>
            <a:r>
              <a:rPr lang="fr-FR" sz="1600" dirty="0"/>
              <a:t>l'émetteur a mis au point </a:t>
            </a:r>
            <a:r>
              <a:rPr lang="fr-FR" sz="1600" b="1" dirty="0"/>
              <a:t>un produit ou une invention </a:t>
            </a:r>
            <a:r>
              <a:rPr lang="fr-FR" sz="1600" dirty="0"/>
              <a:t>et la publication immédiate de cette information est susceptible de porter </a:t>
            </a:r>
            <a:r>
              <a:rPr lang="fr-FR" sz="1600" b="1" dirty="0"/>
              <a:t>atteinte aux droits de propriété intellectuelle </a:t>
            </a:r>
            <a:r>
              <a:rPr lang="fr-FR" sz="1600" dirty="0"/>
              <a:t>de l'émetteur ;</a:t>
            </a:r>
          </a:p>
        </p:txBody>
      </p:sp>
    </p:spTree>
    <p:extLst>
      <p:ext uri="{BB962C8B-B14F-4D97-AF65-F5344CB8AC3E}">
        <p14:creationId xmlns:p14="http://schemas.microsoft.com/office/powerpoint/2010/main" val="16999348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(8/18)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106</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buAutoNum type="romanUcParenR"/>
            </a:pPr>
            <a:r>
              <a:rPr lang="fr-FR" b="1" dirty="0"/>
              <a:t>Obligation d’information permanente</a:t>
            </a:r>
          </a:p>
          <a:p>
            <a:pPr marL="893763" lvl="0" indent="-350838">
              <a:buNone/>
            </a:pPr>
            <a:r>
              <a:rPr lang="fr-FR" sz="1800" b="1" dirty="0"/>
              <a:t>B)	Régime</a:t>
            </a:r>
          </a:p>
          <a:p>
            <a:pPr marL="1844675" lvl="0" indent="-400050">
              <a:spcAft>
                <a:spcPts val="600"/>
              </a:spcAft>
              <a:buAutoNum type="romanLcPeriod"/>
            </a:pPr>
            <a:endParaRPr lang="fr-FR" sz="1050" i="1" dirty="0" smtClean="0"/>
          </a:p>
          <a:p>
            <a:pPr marL="889000" indent="4763">
              <a:spcAft>
                <a:spcPts val="2400"/>
              </a:spcAft>
              <a:buAutoNum type="romanLcParenBoth"/>
            </a:pPr>
            <a:r>
              <a:rPr lang="fr-FR" sz="1800" dirty="0" smtClean="0"/>
              <a:t> La </a:t>
            </a:r>
            <a:r>
              <a:rPr lang="fr-FR" sz="1800" dirty="0"/>
              <a:t>publication immédiate doit être susceptible de porter </a:t>
            </a:r>
            <a:r>
              <a:rPr lang="fr-FR" sz="1800" b="1" dirty="0"/>
              <a:t>atteinte aux intérêts légitimes de l’émetteur</a:t>
            </a:r>
            <a:r>
              <a:rPr lang="fr-FR" sz="1800" dirty="0"/>
              <a:t> (suite)  </a:t>
            </a:r>
          </a:p>
          <a:p>
            <a:pPr marL="1073150" lvl="0" indent="-179388">
              <a:buFont typeface="Wingdings" panose="05000000000000000000" pitchFamily="2" charset="2"/>
              <a:buChar char="Ø"/>
            </a:pPr>
            <a:r>
              <a:rPr lang="fr-FR" sz="1800" dirty="0"/>
              <a:t>l'émetteur compte </a:t>
            </a:r>
            <a:r>
              <a:rPr lang="fr-FR" sz="1800" b="1" dirty="0"/>
              <a:t>acheter ou vendre une participation significative </a:t>
            </a:r>
            <a:r>
              <a:rPr lang="fr-FR" sz="1800" dirty="0"/>
              <a:t>dans une autre entité et la publication d’une telle information est susceptible de </a:t>
            </a:r>
            <a:r>
              <a:rPr lang="fr-FR" sz="1800" b="1" dirty="0"/>
              <a:t>perturber la mise en œuvre de ce plan </a:t>
            </a:r>
            <a:r>
              <a:rPr lang="fr-FR" sz="1800" dirty="0" smtClean="0"/>
              <a:t>;</a:t>
            </a:r>
          </a:p>
          <a:p>
            <a:pPr marL="893762" lvl="0" indent="0">
              <a:buNone/>
            </a:pPr>
            <a:endParaRPr lang="fr-FR" sz="1600" dirty="0" smtClean="0"/>
          </a:p>
          <a:p>
            <a:pPr marL="1073150" lvl="0" indent="-179388">
              <a:buFont typeface="Wingdings" panose="05000000000000000000" pitchFamily="2" charset="2"/>
              <a:buChar char="Ø"/>
            </a:pPr>
            <a:r>
              <a:rPr lang="fr-FR" sz="1800" dirty="0" smtClean="0"/>
              <a:t>une </a:t>
            </a:r>
            <a:r>
              <a:rPr lang="fr-FR" sz="1800" dirty="0"/>
              <a:t>opération précédemment annoncée </a:t>
            </a:r>
            <a:r>
              <a:rPr lang="fr-FR" sz="1800" b="1" dirty="0"/>
              <a:t>nécessite l'approbation d'une autorité publique </a:t>
            </a:r>
            <a:r>
              <a:rPr lang="fr-FR" sz="1800" dirty="0"/>
              <a:t>et cette approbation est soumise à des </a:t>
            </a:r>
            <a:r>
              <a:rPr lang="fr-FR" sz="1800" b="1" dirty="0"/>
              <a:t>exigences supplémentaires</a:t>
            </a:r>
            <a:r>
              <a:rPr lang="fr-FR" sz="1800" dirty="0"/>
              <a:t>, et la publication immédiate de ces exigences est susceptible de </a:t>
            </a:r>
            <a:r>
              <a:rPr lang="fr-FR" sz="1800" b="1" dirty="0"/>
              <a:t>détériorer la capacité de l'émetteur à les respecter</a:t>
            </a:r>
            <a:r>
              <a:rPr lang="fr-FR" sz="1800" dirty="0"/>
              <a:t> et, en conséquence, est susceptible d'empêcher l'achèvement de l'opération. </a:t>
            </a:r>
          </a:p>
        </p:txBody>
      </p:sp>
    </p:spTree>
    <p:extLst>
      <p:ext uri="{BB962C8B-B14F-4D97-AF65-F5344CB8AC3E}">
        <p14:creationId xmlns:p14="http://schemas.microsoft.com/office/powerpoint/2010/main" val="18600160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(9/18)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107</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buAutoNum type="romanUcParenR"/>
            </a:pPr>
            <a:r>
              <a:rPr lang="fr-FR" b="1" dirty="0"/>
              <a:t>Obligation d’information permanente</a:t>
            </a:r>
          </a:p>
          <a:p>
            <a:pPr marL="893763" lvl="0" indent="-350838">
              <a:buNone/>
            </a:pPr>
            <a:r>
              <a:rPr lang="fr-FR" sz="1800" b="1" dirty="0"/>
              <a:t>B)	Régime</a:t>
            </a:r>
          </a:p>
          <a:p>
            <a:pPr marL="450850" indent="-450850">
              <a:spcAft>
                <a:spcPts val="1200"/>
              </a:spcAft>
              <a:buAutoNum type="romanLcParenBoth" startAt="2"/>
            </a:pPr>
            <a:endParaRPr lang="fr-FR" sz="1800" dirty="0" smtClean="0"/>
          </a:p>
          <a:p>
            <a:pPr marL="889000" indent="4763">
              <a:spcAft>
                <a:spcPts val="1200"/>
              </a:spcAft>
              <a:buAutoNum type="romanLcParenBoth" startAt="2"/>
            </a:pPr>
            <a:r>
              <a:rPr lang="fr-FR" sz="1700" dirty="0" smtClean="0"/>
              <a:t> Le </a:t>
            </a:r>
            <a:r>
              <a:rPr lang="fr-FR" sz="1700" dirty="0"/>
              <a:t>retard de publication ne doit </a:t>
            </a:r>
            <a:r>
              <a:rPr lang="fr-FR" sz="1700" b="1" dirty="0"/>
              <a:t>pas être susceptible d’induire le public en erreur</a:t>
            </a:r>
            <a:r>
              <a:rPr lang="fr-FR" sz="1700" dirty="0"/>
              <a:t> </a:t>
            </a:r>
          </a:p>
          <a:p>
            <a:pPr marL="893763" indent="0">
              <a:spcAft>
                <a:spcPts val="1200"/>
              </a:spcAft>
              <a:buNone/>
            </a:pPr>
            <a:r>
              <a:rPr lang="fr-FR" sz="1700" dirty="0"/>
              <a:t>L’AMF a également apporté </a:t>
            </a:r>
            <a:r>
              <a:rPr lang="fr-FR" sz="1700" b="1" dirty="0"/>
              <a:t>quelques précisions</a:t>
            </a:r>
            <a:r>
              <a:rPr lang="fr-FR" sz="1700" dirty="0"/>
              <a:t> dans sa position-recommandation 2016-08. Ainsi, sera susceptible d’induire le public en erreur l’information privilégiée dont l’émetteur compte retarder la publication : </a:t>
            </a:r>
          </a:p>
          <a:p>
            <a:pPr marL="1073150" lvl="0" indent="-179388">
              <a:buFont typeface="Wingdings" panose="05000000000000000000" pitchFamily="2" charset="2"/>
              <a:buChar char="Ø"/>
            </a:pPr>
            <a:r>
              <a:rPr lang="fr-FR" sz="1700" dirty="0" smtClean="0"/>
              <a:t>   si </a:t>
            </a:r>
            <a:r>
              <a:rPr lang="fr-FR" sz="1700" dirty="0"/>
              <a:t>elle est </a:t>
            </a:r>
            <a:r>
              <a:rPr lang="fr-FR" sz="1700" b="1" dirty="0"/>
              <a:t>sensiblement différente de l’annonce publique précédemment faite </a:t>
            </a:r>
            <a:r>
              <a:rPr lang="fr-FR" sz="1700" dirty="0"/>
              <a:t>par l’émetteur quant au sujet auquel l’information privilégiée se rapportent ; </a:t>
            </a:r>
            <a:r>
              <a:rPr lang="fr-FR" sz="1700" dirty="0" smtClean="0"/>
              <a:t>ou</a:t>
            </a:r>
          </a:p>
          <a:p>
            <a:pPr marL="1073150" lvl="0" indent="-179388">
              <a:buFont typeface="Wingdings" panose="05000000000000000000" pitchFamily="2" charset="2"/>
              <a:buChar char="Ø"/>
            </a:pPr>
            <a:r>
              <a:rPr lang="fr-FR" sz="1700" dirty="0" smtClean="0"/>
              <a:t>   si </a:t>
            </a:r>
            <a:r>
              <a:rPr lang="fr-FR" sz="1700" dirty="0"/>
              <a:t>elle concerne le fait que les </a:t>
            </a:r>
            <a:r>
              <a:rPr lang="fr-FR" sz="1700" b="1" dirty="0"/>
              <a:t>objectifs financiers de l’émetteur ne seront probablement pas atteints</a:t>
            </a:r>
            <a:r>
              <a:rPr lang="fr-FR" sz="1700" dirty="0"/>
              <a:t>, si ces objectifs ont </a:t>
            </a:r>
            <a:r>
              <a:rPr lang="fr-FR" sz="1700" b="1" dirty="0"/>
              <a:t>précédemment été annoncés</a:t>
            </a:r>
            <a:r>
              <a:rPr lang="fr-FR" sz="1700" dirty="0"/>
              <a:t> publiquement .</a:t>
            </a:r>
          </a:p>
        </p:txBody>
      </p:sp>
    </p:spTree>
    <p:extLst>
      <p:ext uri="{BB962C8B-B14F-4D97-AF65-F5344CB8AC3E}">
        <p14:creationId xmlns:p14="http://schemas.microsoft.com/office/powerpoint/2010/main" val="39902283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(10/18)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108</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buAutoNum type="romanUcParenR"/>
            </a:pPr>
            <a:r>
              <a:rPr lang="fr-FR" b="1" dirty="0"/>
              <a:t>Obligation d’information permanente</a:t>
            </a:r>
          </a:p>
          <a:p>
            <a:pPr marL="893763" lvl="0" indent="-350838">
              <a:buNone/>
            </a:pPr>
            <a:r>
              <a:rPr lang="fr-FR" sz="1800" b="1" dirty="0"/>
              <a:t>B)	Régime</a:t>
            </a:r>
          </a:p>
          <a:p>
            <a:pPr marL="450850" indent="-450850">
              <a:spcAft>
                <a:spcPts val="1200"/>
              </a:spcAft>
              <a:buAutoNum type="romanLcParenBoth" startAt="2"/>
            </a:pPr>
            <a:endParaRPr lang="fr-FR" sz="1000" dirty="0" smtClean="0"/>
          </a:p>
          <a:p>
            <a:pPr marL="889000" indent="4763">
              <a:spcAft>
                <a:spcPts val="1200"/>
              </a:spcAft>
              <a:buAutoNum type="romanLcParenBoth" startAt="2"/>
            </a:pPr>
            <a:r>
              <a:rPr lang="fr-FR" sz="1800" dirty="0" smtClean="0"/>
              <a:t> Le </a:t>
            </a:r>
            <a:r>
              <a:rPr lang="fr-FR" sz="1800" dirty="0"/>
              <a:t>retard de publication ne doit </a:t>
            </a:r>
            <a:r>
              <a:rPr lang="fr-FR" sz="1800" b="1" dirty="0"/>
              <a:t>pas être susceptible d’induire le public en erreur </a:t>
            </a:r>
            <a:r>
              <a:rPr lang="fr-FR" sz="1800" dirty="0"/>
              <a:t>(suite)</a:t>
            </a:r>
            <a:r>
              <a:rPr lang="fr-FR" sz="1800" dirty="0">
                <a:solidFill>
                  <a:srgbClr val="FF0000"/>
                </a:solidFill>
              </a:rPr>
              <a:t> </a:t>
            </a:r>
          </a:p>
          <a:p>
            <a:pPr marL="1073150" lvl="0" indent="-179388" algn="just">
              <a:buFont typeface="Wingdings" panose="05000000000000000000" pitchFamily="2" charset="2"/>
              <a:buChar char="Ø"/>
            </a:pPr>
            <a:r>
              <a:rPr lang="fr-FR" sz="1800" dirty="0" smtClean="0"/>
              <a:t> si </a:t>
            </a:r>
            <a:r>
              <a:rPr lang="fr-FR" sz="1800" dirty="0"/>
              <a:t>elle est </a:t>
            </a:r>
            <a:r>
              <a:rPr lang="fr-FR" sz="1800" b="1" dirty="0"/>
              <a:t>contraire à des attentes du marché</a:t>
            </a:r>
            <a:r>
              <a:rPr lang="fr-FR" sz="1800" dirty="0"/>
              <a:t> fondées sur des </a:t>
            </a:r>
            <a:r>
              <a:rPr lang="fr-FR" sz="1800" b="1" dirty="0"/>
              <a:t>signaux que l’émetteur a précédemment envoyés au marché </a:t>
            </a:r>
            <a:r>
              <a:rPr lang="fr-FR" sz="1800" dirty="0"/>
              <a:t>(entretiens, des tournées de promotion ou tout autre type de communication organisé par l’émetteur ou avec son approbation) ; mais également </a:t>
            </a:r>
            <a:endParaRPr lang="fr-FR" sz="1800" dirty="0" smtClean="0"/>
          </a:p>
          <a:p>
            <a:pPr marL="893762" lvl="0" indent="0" algn="just">
              <a:buNone/>
            </a:pPr>
            <a:endParaRPr lang="fr-FR" sz="1800" dirty="0" smtClean="0"/>
          </a:p>
          <a:p>
            <a:pPr marL="1073150" lvl="0" indent="-179388" algn="just">
              <a:buFont typeface="Wingdings" panose="05000000000000000000" pitchFamily="2" charset="2"/>
              <a:buChar char="Ø"/>
            </a:pPr>
            <a:r>
              <a:rPr lang="fr-FR" sz="1800" dirty="0" smtClean="0"/>
              <a:t> s’il </a:t>
            </a:r>
            <a:r>
              <a:rPr lang="fr-FR" sz="1800" dirty="0"/>
              <a:t>constate que des résultats ou autres </a:t>
            </a:r>
            <a:r>
              <a:rPr lang="fr-FR" sz="1800" dirty="0" err="1"/>
              <a:t>IPerf</a:t>
            </a:r>
            <a:r>
              <a:rPr lang="fr-FR" sz="1800" dirty="0"/>
              <a:t> anticipés par le marché ne </a:t>
            </a:r>
            <a:r>
              <a:rPr lang="fr-FR" sz="1800" b="1" dirty="0"/>
              <a:t>seront pas atteints, même en l’absence d’objectifs ou prévisions communiqués au marché ou en l’absence de consensus</a:t>
            </a:r>
            <a:r>
              <a:rPr lang="fr-FR" sz="1800" dirty="0"/>
              <a:t> (jurisprudence </a:t>
            </a:r>
            <a:r>
              <a:rPr lang="fr-FR" sz="1800" i="1" dirty="0"/>
              <a:t>Profit warning</a:t>
            </a:r>
            <a:r>
              <a:rPr lang="fr-FR" sz="1800" dirty="0"/>
              <a:t>).</a:t>
            </a:r>
          </a:p>
        </p:txBody>
      </p:sp>
    </p:spTree>
    <p:extLst>
      <p:ext uri="{BB962C8B-B14F-4D97-AF65-F5344CB8AC3E}">
        <p14:creationId xmlns:p14="http://schemas.microsoft.com/office/powerpoint/2010/main" val="21326328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(11/18)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109</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spcBef>
                <a:spcPts val="800"/>
              </a:spcBef>
              <a:buFont typeface="Symbol" pitchFamily="18" charset="2"/>
              <a:buAutoNum type="romanUcParenR"/>
            </a:pPr>
            <a:r>
              <a:rPr lang="fr-FR" b="1" dirty="0">
                <a:solidFill>
                  <a:srgbClr val="000000"/>
                </a:solidFill>
              </a:rPr>
              <a:t>Obligation d’information permanente</a:t>
            </a:r>
          </a:p>
          <a:p>
            <a:pPr marL="893763" lvl="0" indent="-350838">
              <a:spcBef>
                <a:spcPts val="800"/>
              </a:spcBef>
              <a:buNone/>
            </a:pPr>
            <a:r>
              <a:rPr lang="fr-FR" sz="1800" b="1" dirty="0">
                <a:solidFill>
                  <a:srgbClr val="000000"/>
                </a:solidFill>
              </a:rPr>
              <a:t>B)	</a:t>
            </a:r>
            <a:r>
              <a:rPr lang="fr-FR" sz="1800" b="1" dirty="0" smtClean="0">
                <a:solidFill>
                  <a:srgbClr val="000000"/>
                </a:solidFill>
              </a:rPr>
              <a:t>Régime</a:t>
            </a:r>
            <a:endParaRPr lang="fr-FR" sz="1800" i="1" dirty="0" smtClean="0">
              <a:solidFill>
                <a:srgbClr val="000000"/>
              </a:solidFill>
            </a:endParaRPr>
          </a:p>
          <a:p>
            <a:pPr marL="893763" lvl="0" indent="0">
              <a:spcBef>
                <a:spcPts val="800"/>
              </a:spcBef>
              <a:spcAft>
                <a:spcPts val="1200"/>
              </a:spcAft>
              <a:buFont typeface="Symbol" pitchFamily="18" charset="2"/>
              <a:buAutoNum type="romanLcParenBoth" startAt="3"/>
            </a:pPr>
            <a:r>
              <a:rPr lang="fr-FR" sz="1600" dirty="0" smtClean="0">
                <a:solidFill>
                  <a:srgbClr val="000000"/>
                </a:solidFill>
              </a:rPr>
              <a:t> L’émetteur </a:t>
            </a:r>
            <a:r>
              <a:rPr lang="fr-FR" sz="1600" dirty="0">
                <a:solidFill>
                  <a:srgbClr val="000000"/>
                </a:solidFill>
              </a:rPr>
              <a:t>ou le participant au marché des quotas d’émis</a:t>
            </a:r>
            <a:r>
              <a:rPr lang="fr-FR" sz="1600" dirty="0"/>
              <a:t>sion doit être </a:t>
            </a:r>
            <a:r>
              <a:rPr lang="fr-FR" sz="1600" b="1" dirty="0"/>
              <a:t>en mesure d’assurer la confidentialité de l’information</a:t>
            </a:r>
            <a:endParaRPr lang="fr-FR" sz="1600" dirty="0"/>
          </a:p>
          <a:p>
            <a:pPr marL="0" lvl="0" indent="893763">
              <a:spcBef>
                <a:spcPts val="800"/>
              </a:spcBef>
              <a:spcAft>
                <a:spcPts val="600"/>
              </a:spcAft>
              <a:buNone/>
            </a:pPr>
            <a:r>
              <a:rPr lang="fr-FR" sz="1600" dirty="0">
                <a:solidFill>
                  <a:srgbClr val="000000"/>
                </a:solidFill>
              </a:rPr>
              <a:t>A cette fin, l’AMF recommande : </a:t>
            </a:r>
          </a:p>
          <a:p>
            <a:pPr marL="1073150" lvl="0" indent="-179388">
              <a:spcBef>
                <a:spcPts val="800"/>
              </a:spcBef>
              <a:spcAft>
                <a:spcPts val="0"/>
              </a:spcAft>
              <a:buFont typeface="Wingdings" panose="05000000000000000000" pitchFamily="2" charset="2"/>
              <a:buChar char="Ø"/>
            </a:pPr>
            <a:r>
              <a:rPr lang="fr-FR" sz="1600" dirty="0">
                <a:solidFill>
                  <a:srgbClr val="000000"/>
                </a:solidFill>
              </a:rPr>
              <a:t>De mettre en place des dispositifs efficaces pour </a:t>
            </a:r>
            <a:r>
              <a:rPr lang="fr-FR" sz="1600" b="1" dirty="0">
                <a:solidFill>
                  <a:srgbClr val="000000"/>
                </a:solidFill>
              </a:rPr>
              <a:t>empêcher l'accès à cette information </a:t>
            </a:r>
            <a:r>
              <a:rPr lang="fr-FR" sz="1600" dirty="0">
                <a:solidFill>
                  <a:srgbClr val="000000"/>
                </a:solidFill>
              </a:rPr>
              <a:t>aux personnes autres que celles qui en ont besoin pour exercer leurs fonctions au sein de l'émetteur, lesquelles ne justifient pas un tel accès ou ne le rendent pas </a:t>
            </a:r>
            <a:r>
              <a:rPr lang="fr-FR" sz="1600" dirty="0" smtClean="0">
                <a:solidFill>
                  <a:srgbClr val="000000"/>
                </a:solidFill>
              </a:rPr>
              <a:t>indispensable.</a:t>
            </a:r>
          </a:p>
          <a:p>
            <a:pPr marL="1073150" lvl="0" indent="-179388">
              <a:spcBef>
                <a:spcPts val="800"/>
              </a:spcBef>
              <a:spcAft>
                <a:spcPts val="0"/>
              </a:spcAft>
              <a:buFont typeface="Wingdings" panose="05000000000000000000" pitchFamily="2" charset="2"/>
              <a:buChar char="Ø"/>
            </a:pPr>
            <a:r>
              <a:rPr lang="fr-FR" sz="1600" dirty="0" smtClean="0">
                <a:solidFill>
                  <a:srgbClr val="000000"/>
                </a:solidFill>
              </a:rPr>
              <a:t>De </a:t>
            </a:r>
            <a:r>
              <a:rPr lang="fr-FR" sz="1600" dirty="0">
                <a:solidFill>
                  <a:srgbClr val="000000"/>
                </a:solidFill>
              </a:rPr>
              <a:t>prendre les mesures nécessaires pour veiller à ce que toute personne ayant accès à cette information </a:t>
            </a:r>
            <a:r>
              <a:rPr lang="fr-FR" sz="1600" b="1" dirty="0">
                <a:solidFill>
                  <a:srgbClr val="000000"/>
                </a:solidFill>
              </a:rPr>
              <a:t>connaisse les obligations légales et réglementaires liées à cet accès et soit avertie des sanctions prévues </a:t>
            </a:r>
            <a:r>
              <a:rPr lang="fr-FR" sz="1600" dirty="0">
                <a:solidFill>
                  <a:srgbClr val="000000"/>
                </a:solidFill>
              </a:rPr>
              <a:t>en cas d'utilisation ou de diffusion indue de cette </a:t>
            </a:r>
            <a:r>
              <a:rPr lang="fr-FR" sz="1600" dirty="0" smtClean="0">
                <a:solidFill>
                  <a:srgbClr val="000000"/>
                </a:solidFill>
              </a:rPr>
              <a:t>information.</a:t>
            </a:r>
          </a:p>
          <a:p>
            <a:pPr marL="1073150" lvl="0" indent="-179388">
              <a:spcBef>
                <a:spcPts val="800"/>
              </a:spcBef>
              <a:spcAft>
                <a:spcPts val="0"/>
              </a:spcAft>
              <a:buFont typeface="Wingdings" panose="05000000000000000000" pitchFamily="2" charset="2"/>
              <a:buChar char="Ø"/>
            </a:pPr>
            <a:r>
              <a:rPr lang="fr-FR" sz="1600" dirty="0" smtClean="0">
                <a:solidFill>
                  <a:srgbClr val="000000"/>
                </a:solidFill>
              </a:rPr>
              <a:t>A </a:t>
            </a:r>
            <a:r>
              <a:rPr lang="fr-FR" sz="1600" dirty="0">
                <a:solidFill>
                  <a:srgbClr val="000000"/>
                </a:solidFill>
              </a:rPr>
              <a:t>défaut, de mettre en place les dispositions nécessaires permettant une </a:t>
            </a:r>
            <a:r>
              <a:rPr lang="fr-FR" sz="1600" b="1" dirty="0">
                <a:solidFill>
                  <a:srgbClr val="000000"/>
                </a:solidFill>
              </a:rPr>
              <a:t>publication immédiate, exacte, précise et sincère de cette information</a:t>
            </a:r>
            <a:r>
              <a:rPr lang="fr-FR" sz="1600" dirty="0">
                <a:solidFill>
                  <a:srgbClr val="000000"/>
                </a:solidFill>
              </a:rPr>
              <a:t>, sauf si l'émetteur est par ailleurs tenu par une obligation de confidentialité.</a:t>
            </a:r>
          </a:p>
        </p:txBody>
      </p:sp>
    </p:spTree>
    <p:extLst>
      <p:ext uri="{BB962C8B-B14F-4D97-AF65-F5344CB8AC3E}">
        <p14:creationId xmlns:p14="http://schemas.microsoft.com/office/powerpoint/2010/main" val="358900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buNone/>
            </a:pPr>
            <a:r>
              <a:rPr lang="fr-FR" b="1" u="sng" dirty="0" smtClean="0"/>
              <a:t>C. com., art</a:t>
            </a:r>
            <a:r>
              <a:rPr lang="fr-FR" b="1" u="sng" dirty="0"/>
              <a:t>. L. </a:t>
            </a:r>
            <a:r>
              <a:rPr lang="fr-FR" b="1" u="sng" dirty="0" smtClean="0"/>
              <a:t>225-102-4, I</a:t>
            </a:r>
            <a:r>
              <a:rPr lang="fr-FR" b="1" u="sng" dirty="0"/>
              <a:t> </a:t>
            </a:r>
            <a:r>
              <a:rPr lang="fr-FR" b="1" u="sng" dirty="0" smtClean="0"/>
              <a:t>(futur)</a:t>
            </a:r>
            <a:r>
              <a:rPr lang="fr-FR" u="sng" dirty="0" smtClean="0"/>
              <a:t> : </a:t>
            </a:r>
          </a:p>
          <a:p>
            <a:pPr marL="0" lvl="0" indent="0" algn="ctr">
              <a:buNone/>
            </a:pPr>
            <a:endParaRPr lang="fr-FR" dirty="0" smtClean="0"/>
          </a:p>
          <a:p>
            <a:pPr marL="0" lvl="0" indent="0" algn="just">
              <a:buNone/>
            </a:pPr>
            <a:r>
              <a:rPr lang="fr-FR" dirty="0" smtClean="0"/>
              <a:t>« </a:t>
            </a:r>
            <a:r>
              <a:rPr lang="fr-FR" i="1" dirty="0" smtClean="0"/>
              <a:t>Toute </a:t>
            </a:r>
            <a:r>
              <a:rPr lang="fr-FR" i="1" dirty="0"/>
              <a:t>société qui emploie, à la clôture de deux exercices consécutifs, au moins cinq mille salariés en son sein et dans ses filiales directes ou indirectes dont le siège social est fixé sur le territoire français, ou au moins dix mille salariés en son sein et dans ses filiales directes ou indirectes dont le siège social est fixé sur le territoire français ou à l’étranger, établit et met en œuvre de manière effective un plan de </a:t>
            </a:r>
            <a:r>
              <a:rPr lang="fr-FR" i="1" dirty="0" smtClean="0"/>
              <a:t>vigilance</a:t>
            </a:r>
            <a:r>
              <a:rPr lang="fr-FR" dirty="0" smtClean="0"/>
              <a:t> ». </a:t>
            </a:r>
            <a:endParaRPr lang="fr-FR"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11</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(6/18)</a:t>
            </a:r>
            <a:endParaRPr lang="fr-FR" dirty="0"/>
          </a:p>
        </p:txBody>
      </p:sp>
    </p:spTree>
    <p:extLst>
      <p:ext uri="{BB962C8B-B14F-4D97-AF65-F5344CB8AC3E}">
        <p14:creationId xmlns:p14="http://schemas.microsoft.com/office/powerpoint/2010/main" val="220598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(12/18)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110</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buAutoNum type="romanUcParenR"/>
            </a:pPr>
            <a:r>
              <a:rPr lang="fr-FR" b="1" dirty="0"/>
              <a:t>Obligation d’information permanente</a:t>
            </a:r>
          </a:p>
          <a:p>
            <a:pPr marL="893763" lvl="0" indent="-350838">
              <a:buNone/>
            </a:pPr>
            <a:r>
              <a:rPr lang="fr-FR" sz="1800" b="1" dirty="0"/>
              <a:t>B)	Régime</a:t>
            </a:r>
          </a:p>
          <a:p>
            <a:pPr marL="0" indent="0">
              <a:spcAft>
                <a:spcPts val="0"/>
              </a:spcAft>
              <a:buNone/>
            </a:pPr>
            <a:endParaRPr lang="fr-FR" sz="1400" b="1" dirty="0" smtClean="0"/>
          </a:p>
          <a:p>
            <a:pPr marL="0" indent="893763">
              <a:spcAft>
                <a:spcPts val="0"/>
              </a:spcAft>
              <a:buNone/>
            </a:pPr>
            <a:r>
              <a:rPr lang="fr-FR" sz="1600" b="1" dirty="0" smtClean="0"/>
              <a:t>Notification </a:t>
            </a:r>
            <a:r>
              <a:rPr lang="fr-FR" sz="1600" b="1" dirty="0"/>
              <a:t>de la décision de report : </a:t>
            </a:r>
          </a:p>
          <a:p>
            <a:pPr marL="1073150" indent="-179388">
              <a:spcAft>
                <a:spcPts val="0"/>
              </a:spcAft>
              <a:buFont typeface="Wingdings" panose="05000000000000000000" pitchFamily="2" charset="2"/>
              <a:buChar char="Ø"/>
            </a:pPr>
            <a:r>
              <a:rPr lang="fr-FR" sz="1600" i="1" u="sng" dirty="0"/>
              <a:t>Tant que l’information n’est pas publiée</a:t>
            </a:r>
            <a:r>
              <a:rPr lang="fr-FR" sz="1600" i="1" dirty="0"/>
              <a:t> </a:t>
            </a:r>
            <a:r>
              <a:rPr lang="fr-FR" sz="1600" dirty="0"/>
              <a:t>: </a:t>
            </a:r>
          </a:p>
          <a:p>
            <a:pPr marL="1073150" indent="0">
              <a:spcAft>
                <a:spcPts val="0"/>
              </a:spcAft>
              <a:buNone/>
            </a:pPr>
            <a:r>
              <a:rPr lang="fr-FR" sz="1600" dirty="0"/>
              <a:t>L’émetteur </a:t>
            </a:r>
            <a:r>
              <a:rPr lang="fr-FR" sz="1600" b="1" dirty="0"/>
              <a:t>n’a pas à informer systématiquement l’AMF </a:t>
            </a:r>
            <a:r>
              <a:rPr lang="fr-FR" sz="1600" dirty="0"/>
              <a:t>de ses décisions de reports de publication d’informations privilégiées qui le concernent. </a:t>
            </a:r>
          </a:p>
          <a:p>
            <a:pPr marL="1073150" indent="0">
              <a:spcAft>
                <a:spcPts val="0"/>
              </a:spcAft>
              <a:buNone/>
            </a:pPr>
            <a:r>
              <a:rPr lang="fr-FR" sz="1600" dirty="0"/>
              <a:t>Mais des </a:t>
            </a:r>
            <a:r>
              <a:rPr lang="fr-FR" sz="1600" b="1" dirty="0"/>
              <a:t>obligations de traçabilité </a:t>
            </a:r>
            <a:r>
              <a:rPr lang="fr-FR" sz="1600" dirty="0"/>
              <a:t>(horodatage ; identité des personnes ; barrières et dispositifs d’urgence) sont introduites par un règlement d’exécution</a:t>
            </a:r>
            <a:r>
              <a:rPr lang="fr-FR" sz="1600" dirty="0" smtClean="0"/>
              <a:t>.</a:t>
            </a:r>
          </a:p>
          <a:p>
            <a:pPr marL="1073150" indent="0">
              <a:spcAft>
                <a:spcPts val="0"/>
              </a:spcAft>
              <a:buNone/>
            </a:pPr>
            <a:endParaRPr lang="fr-FR" sz="1600" dirty="0"/>
          </a:p>
          <a:p>
            <a:pPr marL="1073150" indent="-179388">
              <a:spcAft>
                <a:spcPts val="0"/>
              </a:spcAft>
              <a:buFont typeface="Wingdings" panose="05000000000000000000" pitchFamily="2" charset="2"/>
              <a:buChar char="Ø"/>
              <a:tabLst>
                <a:tab pos="1073150" algn="l"/>
              </a:tabLst>
            </a:pPr>
            <a:r>
              <a:rPr lang="fr-FR" sz="1600" i="1" u="sng" dirty="0"/>
              <a:t>Suite à publication de l’information</a:t>
            </a:r>
            <a:r>
              <a:rPr lang="fr-FR" sz="1600" dirty="0"/>
              <a:t> : </a:t>
            </a:r>
          </a:p>
          <a:p>
            <a:pPr marL="1073150" indent="0">
              <a:spcAft>
                <a:spcPts val="0"/>
              </a:spcAft>
              <a:buNone/>
            </a:pPr>
            <a:r>
              <a:rPr lang="fr-FR" sz="1600" dirty="0"/>
              <a:t>Pour autant, l’émetteur devra informer l’AMF </a:t>
            </a:r>
            <a:r>
              <a:rPr lang="fr-FR" sz="1600" b="1" i="1" dirty="0"/>
              <a:t>a posteriori</a:t>
            </a:r>
            <a:r>
              <a:rPr lang="fr-FR" sz="1600" dirty="0"/>
              <a:t>, « </a:t>
            </a:r>
            <a:r>
              <a:rPr lang="fr-FR" sz="1600" i="1" dirty="0"/>
              <a:t>immédiatement après la publication de l’information</a:t>
            </a:r>
            <a:r>
              <a:rPr lang="fr-FR" sz="1600" dirty="0"/>
              <a:t> » (</a:t>
            </a:r>
            <a:r>
              <a:rPr lang="fr-FR" sz="1600" b="1" dirty="0" err="1"/>
              <a:t>Règl</a:t>
            </a:r>
            <a:r>
              <a:rPr lang="fr-FR" sz="1600" b="1" dirty="0"/>
              <a:t>. UE 596/2014 art. 17.4</a:t>
            </a:r>
            <a:r>
              <a:rPr lang="fr-FR" sz="1600" dirty="0"/>
              <a:t>), </a:t>
            </a:r>
            <a:r>
              <a:rPr lang="fr-FR" sz="1600" b="1" dirty="0"/>
              <a:t>qu’il vient de publier une information privilégiée dont il avait antérieurement décidé de différer la publication.</a:t>
            </a:r>
            <a:r>
              <a:rPr lang="fr-FR" sz="1600" dirty="0"/>
              <a:t> Le contenu de cette notification est normé.</a:t>
            </a:r>
          </a:p>
        </p:txBody>
      </p:sp>
    </p:spTree>
    <p:extLst>
      <p:ext uri="{BB962C8B-B14F-4D97-AF65-F5344CB8AC3E}">
        <p14:creationId xmlns:p14="http://schemas.microsoft.com/office/powerpoint/2010/main" val="15211443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(13/18)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111</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514350" lvl="0" indent="-514350">
              <a:buAutoNum type="romanUcParenR"/>
            </a:pPr>
            <a:endParaRPr lang="fr-FR" sz="1800" b="1" dirty="0"/>
          </a:p>
          <a:p>
            <a:pPr marL="514350" lvl="0" indent="-514350">
              <a:buAutoNum type="romanUcParenR"/>
            </a:pPr>
            <a:r>
              <a:rPr lang="fr-FR" b="1" dirty="0"/>
              <a:t>Obligation d’information permanente</a:t>
            </a:r>
          </a:p>
          <a:p>
            <a:pPr marL="895350" lvl="0" indent="-352425">
              <a:buAutoNum type="alphaUcParenR" startAt="2"/>
            </a:pPr>
            <a:r>
              <a:rPr lang="fr-FR" sz="1800" b="1" dirty="0" smtClean="0"/>
              <a:t>Régime </a:t>
            </a:r>
            <a:endParaRPr lang="fr-FR" sz="1800" b="1" dirty="0"/>
          </a:p>
          <a:p>
            <a:pPr marL="0" lvl="0" indent="0">
              <a:buNone/>
            </a:pPr>
            <a:endParaRPr lang="fr-FR" sz="1800" b="1" dirty="0" smtClean="0"/>
          </a:p>
          <a:p>
            <a:pPr marL="1073150" lvl="0" indent="-179388">
              <a:buFont typeface="Wingdings" panose="05000000000000000000" pitchFamily="2" charset="2"/>
              <a:buChar char="Ø"/>
            </a:pPr>
            <a:r>
              <a:rPr lang="fr-FR" sz="1800" b="1" dirty="0" smtClean="0"/>
              <a:t> Obligation </a:t>
            </a:r>
            <a:r>
              <a:rPr lang="fr-FR" sz="1800" b="1" dirty="0"/>
              <a:t>d’archivage horodaté sur le site de </a:t>
            </a:r>
            <a:r>
              <a:rPr lang="fr-FR" sz="1800" b="1" dirty="0" smtClean="0"/>
              <a:t>l’émetteur pendant au </a:t>
            </a:r>
            <a:r>
              <a:rPr lang="fr-FR" sz="1800" b="1" dirty="0"/>
              <a:t>moins 5 ans</a:t>
            </a:r>
            <a:r>
              <a:rPr lang="fr-FR" sz="1800" dirty="0"/>
              <a:t>, simultanément à la publication du communiqué de publication de l’information privilégiée</a:t>
            </a:r>
            <a:r>
              <a:rPr lang="fr-FR" sz="1800" dirty="0" smtClean="0"/>
              <a:t>.</a:t>
            </a:r>
          </a:p>
          <a:p>
            <a:pPr marL="893762" lvl="0" indent="0">
              <a:buNone/>
            </a:pPr>
            <a:endParaRPr lang="fr-FR" sz="1800" dirty="0"/>
          </a:p>
          <a:p>
            <a:pPr marL="1073150" lvl="0" indent="-179388">
              <a:buFont typeface="Wingdings" panose="05000000000000000000" pitchFamily="2" charset="2"/>
              <a:buChar char="Ø"/>
            </a:pPr>
            <a:r>
              <a:rPr lang="fr-FR" sz="1800" b="1" dirty="0" smtClean="0"/>
              <a:t> Pour </a:t>
            </a:r>
            <a:r>
              <a:rPr lang="fr-FR" sz="1800" b="1" dirty="0"/>
              <a:t>mémoire, les rapports financiers </a:t>
            </a:r>
            <a:r>
              <a:rPr lang="fr-FR" sz="1800" dirty="0"/>
              <a:t>annuels ou semestriels (information périodique) doivent rester archivés pour le public au moins 10 ans.</a:t>
            </a:r>
            <a:endParaRPr lang="fr-FR" sz="1800" b="1" dirty="0"/>
          </a:p>
        </p:txBody>
      </p:sp>
    </p:spTree>
    <p:extLst>
      <p:ext uri="{BB962C8B-B14F-4D97-AF65-F5344CB8AC3E}">
        <p14:creationId xmlns:p14="http://schemas.microsoft.com/office/powerpoint/2010/main" val="219571529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(14/18)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112</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a:p>
          <a:p>
            <a:pPr marL="514350" lvl="0" indent="-514350">
              <a:buFont typeface="Wingdings" panose="05000000000000000000" pitchFamily="2" charset="2"/>
              <a:buAutoNum type="romanUcParenR" startAt="2"/>
            </a:pPr>
            <a:r>
              <a:rPr lang="fr-FR" b="1" dirty="0" smtClean="0"/>
              <a:t>Les incidences sur les règles régissant les rachats d’actions</a:t>
            </a:r>
          </a:p>
          <a:p>
            <a:pPr marL="514350" lvl="0" indent="-514350">
              <a:buFont typeface="Wingdings" panose="05000000000000000000" pitchFamily="2" charset="2"/>
              <a:buAutoNum type="romanUcParenR" startAt="2"/>
            </a:pPr>
            <a:endParaRPr lang="fr-FR" sz="1800" b="1" dirty="0"/>
          </a:p>
          <a:p>
            <a:pPr marL="712788" indent="-169863">
              <a:buFont typeface="Wingdings" panose="05000000000000000000" pitchFamily="2" charset="2"/>
              <a:buChar char="Ø"/>
            </a:pPr>
            <a:r>
              <a:rPr lang="fr-FR" sz="1800" b="1" dirty="0" smtClean="0"/>
              <a:t> « </a:t>
            </a:r>
            <a:r>
              <a:rPr lang="fr-FR" sz="1800" b="1" i="1" dirty="0" err="1" smtClean="0"/>
              <a:t>Safe</a:t>
            </a:r>
            <a:r>
              <a:rPr lang="fr-FR" sz="1800" b="1" i="1" dirty="0" smtClean="0"/>
              <a:t> Harbour</a:t>
            </a:r>
            <a:r>
              <a:rPr lang="fr-FR" sz="1800" b="1" dirty="0" smtClean="0"/>
              <a:t> »</a:t>
            </a:r>
            <a:r>
              <a:rPr lang="fr-FR" sz="1800" dirty="0" smtClean="0"/>
              <a:t> Vs. </a:t>
            </a:r>
            <a:r>
              <a:rPr lang="fr-FR" sz="1800" b="1" dirty="0" smtClean="0"/>
              <a:t>Présomption simple de légitimité</a:t>
            </a:r>
            <a:endParaRPr lang="fr-FR" sz="1800" b="1" dirty="0"/>
          </a:p>
          <a:p>
            <a:pPr marL="1133775" lvl="1" indent="-285750"/>
            <a:endParaRPr lang="fr-FR" sz="700" dirty="0" smtClean="0"/>
          </a:p>
          <a:p>
            <a:pPr marL="1133775" lvl="1" indent="-285750"/>
            <a:r>
              <a:rPr lang="fr-FR" sz="1600" dirty="0" smtClean="0"/>
              <a:t>Présomption irréfragable de légitimité («</a:t>
            </a:r>
            <a:r>
              <a:rPr lang="fr-FR" sz="1600" i="1" dirty="0" smtClean="0"/>
              <a:t> </a:t>
            </a:r>
            <a:r>
              <a:rPr lang="fr-FR" sz="1600" i="1" dirty="0" err="1" smtClean="0"/>
              <a:t>Safe</a:t>
            </a:r>
            <a:r>
              <a:rPr lang="fr-FR" sz="1600" i="1" dirty="0" smtClean="0"/>
              <a:t> Harbour</a:t>
            </a:r>
            <a:r>
              <a:rPr lang="fr-FR" sz="1600" dirty="0" smtClean="0"/>
              <a:t> ») (art. 5 MAR) :</a:t>
            </a:r>
          </a:p>
          <a:p>
            <a:pPr marL="1502538" lvl="4" indent="-285750">
              <a:buFont typeface="Wingdings" panose="05000000000000000000" pitchFamily="2" charset="2"/>
              <a:buChar char="§"/>
            </a:pPr>
            <a:r>
              <a:rPr lang="fr-FR" sz="1400" dirty="0"/>
              <a:t>réduire le capital de </a:t>
            </a:r>
            <a:r>
              <a:rPr lang="fr-FR" sz="1400" dirty="0" smtClean="0"/>
              <a:t>l’émetteur ;</a:t>
            </a:r>
            <a:endParaRPr lang="fr-FR" sz="1400" dirty="0"/>
          </a:p>
          <a:p>
            <a:pPr marL="1502538" lvl="4" indent="-285750">
              <a:buFont typeface="Wingdings" panose="05000000000000000000" pitchFamily="2" charset="2"/>
              <a:buChar char="§"/>
            </a:pPr>
            <a:r>
              <a:rPr lang="fr-FR" sz="1400" dirty="0"/>
              <a:t>satisfaire aux obligations découlant de titres de créance qui sont échangeables en titres de </a:t>
            </a:r>
            <a:r>
              <a:rPr lang="fr-FR" sz="1400" dirty="0" smtClean="0"/>
              <a:t>propriété =&gt; titres déjà émis ;</a:t>
            </a:r>
            <a:endParaRPr lang="fr-FR" sz="1400" dirty="0"/>
          </a:p>
          <a:p>
            <a:pPr marL="1502538" lvl="4" indent="-285750">
              <a:buFont typeface="Wingdings" panose="05000000000000000000" pitchFamily="2" charset="2"/>
              <a:buChar char="§"/>
            </a:pPr>
            <a:r>
              <a:rPr lang="fr-FR" sz="1400" dirty="0"/>
              <a:t>satisfaire aux obligations découlant des programmes d’options sur actions, ou autres allocations d’actions, aux salariés ou aux membres des organes d’administration, de gestion ou de surveillance de l’émetteur ou d’une entreprise </a:t>
            </a:r>
            <a:r>
              <a:rPr lang="fr-FR" sz="1400" dirty="0" smtClean="0"/>
              <a:t>associée =&gt; plans existants.</a:t>
            </a:r>
            <a:endParaRPr lang="fr-FR" sz="3200" dirty="0"/>
          </a:p>
          <a:p>
            <a:pPr marL="1133775" lvl="1" indent="-285750"/>
            <a:endParaRPr lang="fr-FR" sz="600" dirty="0" smtClean="0"/>
          </a:p>
          <a:p>
            <a:pPr marL="1133775" lvl="1" indent="-285750"/>
            <a:r>
              <a:rPr lang="fr-FR" sz="1600" dirty="0" smtClean="0"/>
              <a:t>Présomption simple </a:t>
            </a:r>
            <a:r>
              <a:rPr lang="fr-FR" sz="1600" dirty="0"/>
              <a:t>(art. </a:t>
            </a:r>
            <a:r>
              <a:rPr lang="fr-FR" sz="1600" dirty="0" smtClean="0"/>
              <a:t>15 </a:t>
            </a:r>
            <a:r>
              <a:rPr lang="fr-FR" sz="1600" dirty="0"/>
              <a:t>MAR</a:t>
            </a:r>
            <a:r>
              <a:rPr lang="fr-FR" sz="1600" dirty="0" smtClean="0"/>
              <a:t>) : </a:t>
            </a:r>
            <a:r>
              <a:rPr lang="fr-FR" sz="1600" dirty="0"/>
              <a:t>pratiques de marché </a:t>
            </a:r>
            <a:r>
              <a:rPr lang="fr-FR" sz="1600" dirty="0" smtClean="0"/>
              <a:t>admises, définies au niveau national.</a:t>
            </a:r>
            <a:endParaRPr lang="fr-FR" sz="1600" dirty="0"/>
          </a:p>
          <a:p>
            <a:pPr marL="712788" indent="-169863">
              <a:buFont typeface="Wingdings" panose="05000000000000000000" pitchFamily="2" charset="2"/>
              <a:buChar char="Ø"/>
            </a:pPr>
            <a:endParaRPr lang="fr-FR" sz="700" dirty="0" smtClean="0"/>
          </a:p>
          <a:p>
            <a:pPr marL="712788" indent="-169863">
              <a:buFont typeface="Wingdings" panose="05000000000000000000" pitchFamily="2" charset="2"/>
              <a:buChar char="Ø"/>
            </a:pPr>
            <a:r>
              <a:rPr lang="fr-FR" sz="1800" dirty="0" smtClean="0"/>
              <a:t> Une position de l’AMF en attente.</a:t>
            </a:r>
          </a:p>
          <a:p>
            <a:pPr marL="542925" indent="0">
              <a:buNone/>
            </a:pPr>
            <a:endParaRPr lang="fr-FR" sz="1800" dirty="0" smtClean="0"/>
          </a:p>
        </p:txBody>
      </p:sp>
    </p:spTree>
    <p:extLst>
      <p:ext uri="{BB962C8B-B14F-4D97-AF65-F5344CB8AC3E}">
        <p14:creationId xmlns:p14="http://schemas.microsoft.com/office/powerpoint/2010/main" val="28794123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(15/18)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113</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a:p>
          <a:p>
            <a:pPr marL="514350" lvl="0" indent="-514350">
              <a:buFont typeface="Wingdings" panose="05000000000000000000" pitchFamily="2" charset="2"/>
              <a:buAutoNum type="romanUcParenR" startAt="2"/>
            </a:pPr>
            <a:r>
              <a:rPr lang="fr-FR" b="1" dirty="0" smtClean="0"/>
              <a:t>Les incidences sur les règles régissant les rachats d’actions</a:t>
            </a:r>
          </a:p>
          <a:p>
            <a:pPr marL="0" lvl="0" indent="0">
              <a:buNone/>
            </a:pPr>
            <a:endParaRPr lang="fr-FR" sz="1800" b="1" dirty="0"/>
          </a:p>
          <a:p>
            <a:pPr marL="712788" lvl="0" indent="-169863">
              <a:buFont typeface="Wingdings" panose="05000000000000000000" pitchFamily="2" charset="2"/>
              <a:buChar char="Ø"/>
            </a:pPr>
            <a:r>
              <a:rPr lang="fr-FR" sz="1800" dirty="0" smtClean="0"/>
              <a:t> Impacts </a:t>
            </a:r>
            <a:r>
              <a:rPr lang="fr-FR" sz="1800" dirty="0"/>
              <a:t>sur les pratiques de marché </a:t>
            </a:r>
            <a:r>
              <a:rPr lang="fr-FR" sz="1800" dirty="0" smtClean="0"/>
              <a:t>admises : </a:t>
            </a:r>
          </a:p>
          <a:p>
            <a:pPr marL="542925" lvl="0" indent="0">
              <a:buNone/>
            </a:pPr>
            <a:endParaRPr lang="fr-FR" sz="100" dirty="0" smtClean="0"/>
          </a:p>
          <a:p>
            <a:pPr marL="1133775" lvl="1" indent="-285750"/>
            <a:r>
              <a:rPr lang="fr-FR" sz="1600" b="1" dirty="0" smtClean="0"/>
              <a:t>Exclusion </a:t>
            </a:r>
            <a:r>
              <a:rPr lang="fr-FR" sz="1600" b="1" dirty="0"/>
              <a:t>de la conservation en vue de remise </a:t>
            </a:r>
            <a:r>
              <a:rPr lang="en-US" sz="1600" b="1" dirty="0" err="1"/>
              <a:t>ultérieure</a:t>
            </a:r>
            <a:r>
              <a:rPr lang="en-US" sz="1600" b="1" dirty="0"/>
              <a:t> </a:t>
            </a:r>
            <a:r>
              <a:rPr lang="en-US" sz="1600" dirty="0"/>
              <a:t>à </a:t>
            </a:r>
            <a:r>
              <a:rPr lang="en-US" sz="1600" dirty="0" err="1"/>
              <a:t>l’échange</a:t>
            </a:r>
            <a:r>
              <a:rPr lang="en-US" sz="1600" dirty="0"/>
              <a:t> </a:t>
            </a:r>
            <a:r>
              <a:rPr lang="en-US" sz="1600" dirty="0" err="1"/>
              <a:t>ou</a:t>
            </a:r>
            <a:r>
              <a:rPr lang="en-US" sz="1600" dirty="0"/>
              <a:t> </a:t>
            </a:r>
            <a:r>
              <a:rPr lang="en-US" sz="1600" dirty="0" err="1"/>
              <a:t>en</a:t>
            </a:r>
            <a:r>
              <a:rPr lang="en-US" sz="1600" dirty="0"/>
              <a:t> </a:t>
            </a:r>
            <a:r>
              <a:rPr lang="en-US" sz="1600" dirty="0" err="1"/>
              <a:t>paiement</a:t>
            </a:r>
            <a:r>
              <a:rPr lang="en-US" sz="1600" dirty="0"/>
              <a:t> </a:t>
            </a:r>
            <a:r>
              <a:rPr lang="en-US" sz="1600" dirty="0" err="1"/>
              <a:t>dans</a:t>
            </a:r>
            <a:r>
              <a:rPr lang="en-US" sz="1600" dirty="0"/>
              <a:t> le cadre </a:t>
            </a:r>
            <a:r>
              <a:rPr lang="en-US" sz="1600" dirty="0" err="1"/>
              <a:t>d’opérations</a:t>
            </a:r>
            <a:r>
              <a:rPr lang="en-US" sz="1600" dirty="0"/>
              <a:t> </a:t>
            </a:r>
            <a:r>
              <a:rPr lang="en-US" sz="1600" dirty="0" err="1"/>
              <a:t>éventuelles</a:t>
            </a:r>
            <a:r>
              <a:rPr lang="en-US" sz="1600" dirty="0"/>
              <a:t> de </a:t>
            </a:r>
            <a:r>
              <a:rPr lang="en-US" sz="1600" dirty="0" err="1"/>
              <a:t>croissance</a:t>
            </a:r>
            <a:r>
              <a:rPr lang="en-US" sz="1600" dirty="0"/>
              <a:t> </a:t>
            </a:r>
            <a:r>
              <a:rPr lang="en-US" sz="1600" dirty="0" err="1" smtClean="0"/>
              <a:t>externe</a:t>
            </a:r>
            <a:r>
              <a:rPr lang="en-US" sz="1600" dirty="0" smtClean="0"/>
              <a:t>.</a:t>
            </a:r>
            <a:endParaRPr lang="en-US" sz="1600" dirty="0"/>
          </a:p>
          <a:p>
            <a:pPr marL="1502538" lvl="4" indent="-285750">
              <a:buFont typeface="Wingdings" panose="05000000000000000000" pitchFamily="2" charset="2"/>
              <a:buChar char="§"/>
            </a:pPr>
            <a:r>
              <a:rPr lang="en-US" sz="1400" dirty="0" err="1" smtClean="0"/>
              <a:t>Cet</a:t>
            </a:r>
            <a:r>
              <a:rPr lang="en-US" sz="1400" dirty="0" smtClean="0"/>
              <a:t> </a:t>
            </a:r>
            <a:r>
              <a:rPr lang="en-US" sz="1400" dirty="0" err="1"/>
              <a:t>objectif</a:t>
            </a:r>
            <a:r>
              <a:rPr lang="en-US" sz="1400" dirty="0"/>
              <a:t> ne </a:t>
            </a:r>
            <a:r>
              <a:rPr lang="en-US" sz="1400" dirty="0" err="1"/>
              <a:t>bénéficie</a:t>
            </a:r>
            <a:r>
              <a:rPr lang="en-US" sz="1400" dirty="0"/>
              <a:t> plus </a:t>
            </a:r>
            <a:r>
              <a:rPr lang="fr-FR" sz="1400" dirty="0" smtClean="0"/>
              <a:t>de la présomption de légitimité.</a:t>
            </a:r>
          </a:p>
          <a:p>
            <a:pPr marL="1502538" lvl="4" indent="-285750">
              <a:buFont typeface="Wingdings" panose="05000000000000000000" pitchFamily="2" charset="2"/>
              <a:buChar char="§"/>
            </a:pPr>
            <a:r>
              <a:rPr lang="en-US" sz="1400" dirty="0" smtClean="0"/>
              <a:t>Pas </a:t>
            </a:r>
            <a:r>
              <a:rPr lang="en-US" sz="1400" dirty="0" err="1"/>
              <a:t>d’interdiction</a:t>
            </a:r>
            <a:r>
              <a:rPr lang="en-US" sz="1400" dirty="0"/>
              <a:t> </a:t>
            </a:r>
            <a:r>
              <a:rPr lang="en-US" sz="1400" dirty="0" err="1"/>
              <a:t>mais</a:t>
            </a:r>
            <a:r>
              <a:rPr lang="en-US" sz="1400" dirty="0"/>
              <a:t> </a:t>
            </a:r>
            <a:r>
              <a:rPr lang="en-US" sz="1400" dirty="0" err="1"/>
              <a:t>renversement</a:t>
            </a:r>
            <a:r>
              <a:rPr lang="en-US" sz="1400" dirty="0"/>
              <a:t> de la charge de la </a:t>
            </a:r>
            <a:r>
              <a:rPr lang="en-US" sz="1400" dirty="0" err="1" smtClean="0"/>
              <a:t>preuve</a:t>
            </a:r>
            <a:r>
              <a:rPr lang="en-US" sz="1400" dirty="0" smtClean="0"/>
              <a:t>.</a:t>
            </a:r>
          </a:p>
          <a:p>
            <a:pPr marL="1073150" lvl="2" indent="0">
              <a:buNone/>
            </a:pPr>
            <a:endParaRPr lang="en-US" sz="600" dirty="0"/>
          </a:p>
          <a:p>
            <a:pPr marL="1133775" lvl="1" indent="-285750"/>
            <a:r>
              <a:rPr lang="fr-FR" sz="1600" dirty="0"/>
              <a:t>Restriction au contrat de liquidité </a:t>
            </a:r>
            <a:r>
              <a:rPr lang="fr-FR" sz="1600" u="sng" dirty="0"/>
              <a:t>sur </a:t>
            </a:r>
            <a:r>
              <a:rPr lang="fr-FR" sz="1600" u="sng" dirty="0" smtClean="0"/>
              <a:t>actions</a:t>
            </a:r>
            <a:r>
              <a:rPr lang="fr-FR" sz="1600" dirty="0" smtClean="0"/>
              <a:t> ;</a:t>
            </a:r>
            <a:endParaRPr lang="fr-FR" sz="1600" dirty="0"/>
          </a:p>
          <a:p>
            <a:pPr marL="542925" lvl="1" indent="0">
              <a:buNone/>
            </a:pPr>
            <a:endParaRPr lang="fr-FR" sz="1600" dirty="0" smtClean="0"/>
          </a:p>
          <a:p>
            <a:pPr marL="712788" lvl="1" indent="-169863">
              <a:buFont typeface="Wingdings" panose="05000000000000000000" pitchFamily="2" charset="2"/>
              <a:buChar char="Ø"/>
            </a:pPr>
            <a:r>
              <a:rPr lang="fr-FR" sz="1600" dirty="0" smtClean="0"/>
              <a:t> Autres exclusions </a:t>
            </a:r>
            <a:r>
              <a:rPr lang="fr-FR" sz="1600" dirty="0"/>
              <a:t>de la présomption de </a:t>
            </a:r>
            <a:r>
              <a:rPr lang="fr-FR" sz="1600" dirty="0" smtClean="0"/>
              <a:t>légitimité :</a:t>
            </a:r>
          </a:p>
          <a:p>
            <a:pPr marL="1133775" lvl="1" indent="-285750"/>
            <a:r>
              <a:rPr lang="fr-FR" sz="1600" dirty="0"/>
              <a:t>Cession ou transfert d’actions hors du cadre du contrat de </a:t>
            </a:r>
            <a:r>
              <a:rPr lang="fr-FR" sz="1600" dirty="0" smtClean="0"/>
              <a:t>liquidité, d’un programme planifié ou d’un mandat de vente confié à un PSI.</a:t>
            </a:r>
            <a:endParaRPr lang="fr-FR" sz="1600" dirty="0"/>
          </a:p>
          <a:p>
            <a:pPr marL="1133775" lvl="1" indent="-285750"/>
            <a:r>
              <a:rPr lang="fr-FR" sz="1600" dirty="0"/>
              <a:t>Utilisation de produits dérivés (mis en place postérieurement au 03/07/2016</a:t>
            </a:r>
            <a:r>
              <a:rPr lang="fr-FR" sz="1600" dirty="0" smtClean="0"/>
              <a:t>).</a:t>
            </a:r>
          </a:p>
          <a:p>
            <a:pPr marL="1133775" lvl="1" indent="-285750"/>
            <a:r>
              <a:rPr lang="fr-FR" sz="1600" dirty="0" smtClean="0"/>
              <a:t>Acquisition de blocs.</a:t>
            </a:r>
            <a:endParaRPr lang="fr-FR" sz="1600" dirty="0"/>
          </a:p>
        </p:txBody>
      </p:sp>
    </p:spTree>
    <p:extLst>
      <p:ext uri="{BB962C8B-B14F-4D97-AF65-F5344CB8AC3E}">
        <p14:creationId xmlns:p14="http://schemas.microsoft.com/office/powerpoint/2010/main" val="27805216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(16/18)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114</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a:p>
          <a:p>
            <a:pPr marL="514350" lvl="0" indent="-514350">
              <a:buFont typeface="Wingdings" panose="05000000000000000000" pitchFamily="2" charset="2"/>
              <a:buAutoNum type="romanUcParenR" startAt="2"/>
            </a:pPr>
            <a:r>
              <a:rPr lang="fr-FR" b="1" dirty="0" smtClean="0"/>
              <a:t>Les incidences sur les règles régissant les rachats d’actions</a:t>
            </a:r>
          </a:p>
          <a:p>
            <a:pPr marL="542925" indent="0">
              <a:buNone/>
            </a:pPr>
            <a:endParaRPr lang="fr-FR" sz="1000" dirty="0" smtClean="0"/>
          </a:p>
          <a:p>
            <a:pPr marL="712788" indent="-169863">
              <a:buFont typeface="Wingdings" panose="05000000000000000000" pitchFamily="2" charset="2"/>
              <a:buChar char="Ø"/>
            </a:pPr>
            <a:r>
              <a:rPr lang="fr-FR" sz="1800" dirty="0" smtClean="0"/>
              <a:t> Prix maximum d’achat, </a:t>
            </a:r>
            <a:r>
              <a:rPr lang="fr-FR" sz="1800" dirty="0"/>
              <a:t>la plus élevée des deux valeurs </a:t>
            </a:r>
            <a:r>
              <a:rPr lang="fr-FR" sz="1800" dirty="0" smtClean="0"/>
              <a:t>suivantes :</a:t>
            </a:r>
          </a:p>
          <a:p>
            <a:pPr marL="1133775" lvl="1" indent="-285750"/>
            <a:r>
              <a:rPr lang="fr-FR" sz="1600" dirty="0"/>
              <a:t>le dernier cours coté résultant de l'exécution d'une transaction à laquelle la société n'aura pas été partie </a:t>
            </a:r>
            <a:r>
              <a:rPr lang="fr-FR" sz="1600" dirty="0" smtClean="0"/>
              <a:t>prenante ;</a:t>
            </a:r>
            <a:endParaRPr lang="fr-FR" sz="1600" dirty="0"/>
          </a:p>
          <a:p>
            <a:pPr marL="1133775" lvl="1" indent="-285750"/>
            <a:r>
              <a:rPr lang="fr-FR" sz="1600" dirty="0"/>
              <a:t>l’offre d’achat indépendante en cours la plus élevée sur la plate-forme de négociation où l’achat aura été </a:t>
            </a:r>
            <a:r>
              <a:rPr lang="fr-FR" sz="1600" dirty="0" smtClean="0"/>
              <a:t>effectué.</a:t>
            </a:r>
            <a:endParaRPr lang="fr-FR" sz="1600" dirty="0"/>
          </a:p>
          <a:p>
            <a:pPr>
              <a:buFontTx/>
              <a:buChar char="-"/>
            </a:pPr>
            <a:endParaRPr lang="fr-FR" sz="800" dirty="0"/>
          </a:p>
          <a:p>
            <a:pPr marL="712788" indent="-169863">
              <a:buFont typeface="Wingdings" panose="05000000000000000000" pitchFamily="2" charset="2"/>
              <a:buChar char="Ø"/>
            </a:pPr>
            <a:r>
              <a:rPr lang="fr-FR" sz="1800" dirty="0" smtClean="0"/>
              <a:t> Volume </a:t>
            </a:r>
            <a:r>
              <a:rPr lang="fr-FR" sz="1800" dirty="0"/>
              <a:t>maximum quotidien des </a:t>
            </a:r>
            <a:r>
              <a:rPr lang="fr-FR" sz="1800" dirty="0" smtClean="0"/>
              <a:t>rachats : </a:t>
            </a:r>
          </a:p>
          <a:p>
            <a:pPr marL="1133775" lvl="1" indent="-285750"/>
            <a:r>
              <a:rPr lang="fr-FR" sz="1600" dirty="0" smtClean="0"/>
              <a:t>25 % </a:t>
            </a:r>
            <a:r>
              <a:rPr lang="fr-FR" sz="1600" dirty="0"/>
              <a:t>du volume quotidien moyen des actions </a:t>
            </a:r>
            <a:r>
              <a:rPr lang="fr-FR" sz="1600" dirty="0" smtClean="0"/>
              <a:t>échangées ;</a:t>
            </a:r>
            <a:endParaRPr lang="fr-FR" sz="1600" dirty="0"/>
          </a:p>
          <a:p>
            <a:pPr marL="1133775" lvl="1" indent="-285750"/>
            <a:r>
              <a:rPr lang="fr-FR" sz="1600" dirty="0" smtClean="0"/>
              <a:t>les </a:t>
            </a:r>
            <a:r>
              <a:rPr lang="fr-FR" sz="1600" dirty="0"/>
              <a:t>interventions de l’émetteur sur ses titres sont prises en compte pour le </a:t>
            </a:r>
            <a:r>
              <a:rPr lang="fr-FR" sz="1600" dirty="0" smtClean="0"/>
              <a:t>calcul.</a:t>
            </a:r>
            <a:endParaRPr lang="fr-FR" sz="1600" dirty="0"/>
          </a:p>
          <a:p>
            <a:pPr marL="712788" indent="-169863">
              <a:buFont typeface="Wingdings" panose="05000000000000000000" pitchFamily="2" charset="2"/>
              <a:buChar char="Ø"/>
            </a:pPr>
            <a:endParaRPr lang="fr-FR" sz="1100" dirty="0"/>
          </a:p>
          <a:p>
            <a:pPr marL="712788" indent="-169863">
              <a:buFont typeface="Wingdings" panose="05000000000000000000" pitchFamily="2" charset="2"/>
              <a:buChar char="Ø"/>
            </a:pPr>
            <a:r>
              <a:rPr lang="fr-FR" sz="1800" dirty="0" smtClean="0"/>
              <a:t> Nomination </a:t>
            </a:r>
            <a:r>
              <a:rPr lang="fr-FR" sz="1800" dirty="0"/>
              <a:t>d’un expert indépendant dès lors que des titres remis en paiement d’une fusion, scission, ou apport représenteraient plus de </a:t>
            </a:r>
            <a:r>
              <a:rPr lang="fr-FR" sz="1800" dirty="0" smtClean="0"/>
              <a:t>1 % </a:t>
            </a:r>
            <a:r>
              <a:rPr lang="fr-FR" sz="1800" dirty="0"/>
              <a:t>du capital de </a:t>
            </a:r>
            <a:r>
              <a:rPr lang="fr-FR" sz="1800" dirty="0" smtClean="0"/>
              <a:t>l’émetteur.</a:t>
            </a:r>
            <a:endParaRPr lang="fr-FR" sz="1800" dirty="0"/>
          </a:p>
          <a:p>
            <a:pPr>
              <a:buFontTx/>
              <a:buChar char="-"/>
            </a:pPr>
            <a:endParaRPr lang="fr-FR" sz="1800" dirty="0"/>
          </a:p>
          <a:p>
            <a:pPr>
              <a:buFontTx/>
              <a:buChar char="-"/>
            </a:pPr>
            <a:endParaRPr lang="fr-FR" sz="1800" dirty="0" smtClean="0"/>
          </a:p>
          <a:p>
            <a:pPr>
              <a:buFontTx/>
              <a:buChar char="-"/>
            </a:pPr>
            <a:endParaRPr lang="fr-FR" sz="1800" dirty="0" smtClean="0"/>
          </a:p>
        </p:txBody>
      </p:sp>
    </p:spTree>
    <p:extLst>
      <p:ext uri="{BB962C8B-B14F-4D97-AF65-F5344CB8AC3E}">
        <p14:creationId xmlns:p14="http://schemas.microsoft.com/office/powerpoint/2010/main" val="9318370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(17/18)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115</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a:p>
          <a:p>
            <a:pPr marL="514350" lvl="0" indent="-514350">
              <a:buFont typeface="Wingdings" panose="05000000000000000000" pitchFamily="2" charset="2"/>
              <a:buAutoNum type="romanUcParenR" startAt="2"/>
            </a:pPr>
            <a:r>
              <a:rPr lang="fr-FR" b="1" dirty="0" smtClean="0"/>
              <a:t>Les incidences sur les règles régissant les rachats d’actions </a:t>
            </a:r>
          </a:p>
          <a:p>
            <a:pPr marL="514350" lvl="0" indent="-514350">
              <a:buFont typeface="Wingdings" panose="05000000000000000000" pitchFamily="2" charset="2"/>
              <a:buAutoNum type="romanUcParenR" startAt="2"/>
            </a:pPr>
            <a:endParaRPr lang="fr-FR" sz="1800" b="1" dirty="0"/>
          </a:p>
          <a:p>
            <a:pPr marL="712788" indent="-169863">
              <a:buFont typeface="Wingdings" panose="05000000000000000000" pitchFamily="2" charset="2"/>
              <a:buChar char="Ø"/>
            </a:pPr>
            <a:r>
              <a:rPr lang="fr-FR" sz="1800" dirty="0" smtClean="0"/>
              <a:t> Affectation immédiate et impérative (pour le bénéfice du </a:t>
            </a:r>
            <a:r>
              <a:rPr lang="fr-FR" sz="1800" dirty="0" err="1" smtClean="0"/>
              <a:t>Safe</a:t>
            </a:r>
            <a:r>
              <a:rPr lang="fr-FR" sz="1800" dirty="0" smtClean="0"/>
              <a:t> Harbour) des actions rachetées, deux solutions :</a:t>
            </a:r>
          </a:p>
          <a:p>
            <a:pPr marL="1133775" lvl="1" indent="-285750"/>
            <a:r>
              <a:rPr lang="fr-FR" sz="1600" dirty="0"/>
              <a:t>Ouverture d’un compte par </a:t>
            </a:r>
            <a:r>
              <a:rPr lang="fr-FR" sz="1600" dirty="0" smtClean="0"/>
              <a:t>objectif chez le teneur de titres.</a:t>
            </a:r>
            <a:endParaRPr lang="fr-FR" sz="1600" dirty="0"/>
          </a:p>
          <a:p>
            <a:pPr marL="1133775" lvl="1" indent="-285750"/>
            <a:r>
              <a:rPr lang="fr-FR" sz="1600" dirty="0" err="1" smtClean="0"/>
              <a:t>Sous-comptes</a:t>
            </a:r>
            <a:r>
              <a:rPr lang="fr-FR" sz="1600" dirty="0" smtClean="0"/>
              <a:t> distincts dans les livres de l’émetteur.  </a:t>
            </a:r>
            <a:endParaRPr lang="fr-FR" sz="1600" dirty="0"/>
          </a:p>
          <a:p>
            <a:pPr marL="542925" indent="0">
              <a:buNone/>
            </a:pPr>
            <a:endParaRPr lang="fr-FR" sz="1000" dirty="0" smtClean="0"/>
          </a:p>
          <a:p>
            <a:pPr marL="542925" indent="0">
              <a:buNone/>
            </a:pPr>
            <a:endParaRPr lang="fr-FR" sz="1000" dirty="0" smtClean="0"/>
          </a:p>
          <a:p>
            <a:pPr marL="712788" indent="-169863">
              <a:buFont typeface="Wingdings" panose="05000000000000000000" pitchFamily="2" charset="2"/>
              <a:buChar char="Ø"/>
            </a:pPr>
            <a:r>
              <a:rPr lang="fr-FR" sz="1800" dirty="0" smtClean="0"/>
              <a:t> Réaffectation des actions rachetées bénéficiant du </a:t>
            </a:r>
            <a:r>
              <a:rPr lang="fr-FR" sz="1800" dirty="0" err="1" smtClean="0"/>
              <a:t>Safe</a:t>
            </a:r>
            <a:r>
              <a:rPr lang="fr-FR" sz="1800" dirty="0"/>
              <a:t> Harbour :</a:t>
            </a:r>
            <a:endParaRPr lang="fr-FR" sz="1800" dirty="0" smtClean="0"/>
          </a:p>
          <a:p>
            <a:pPr marL="1133775" lvl="1" indent="-285750"/>
            <a:r>
              <a:rPr lang="fr-FR" sz="1600" dirty="0" smtClean="0"/>
              <a:t>Utilisation différente au sein du même objectif.</a:t>
            </a:r>
            <a:endParaRPr lang="fr-FR" sz="1600" dirty="0"/>
          </a:p>
          <a:p>
            <a:pPr marL="1133775" lvl="1" indent="-285750"/>
            <a:r>
              <a:rPr lang="fr-FR" sz="1600" dirty="0" smtClean="0"/>
              <a:t>Cessions dans les conditions prévues par le règlement délégué.</a:t>
            </a:r>
          </a:p>
          <a:p>
            <a:pPr marL="1133775" lvl="1" indent="-285750"/>
            <a:r>
              <a:rPr lang="fr-FR" sz="1600" dirty="0" smtClean="0"/>
              <a:t>Réaffectation à l’un des objectifs bénéficiant du </a:t>
            </a:r>
            <a:r>
              <a:rPr lang="fr-FR" sz="1600" dirty="0" err="1" smtClean="0"/>
              <a:t>Safe</a:t>
            </a:r>
            <a:r>
              <a:rPr lang="fr-FR" sz="1600" dirty="0" smtClean="0"/>
              <a:t> Harbour.</a:t>
            </a:r>
          </a:p>
          <a:p>
            <a:pPr marL="1133775" lvl="1" indent="-285750"/>
            <a:r>
              <a:rPr lang="fr-FR" sz="1600" dirty="0" smtClean="0"/>
              <a:t>Pas de réaffectation des actions affectées à l’annulation.</a:t>
            </a:r>
            <a:endParaRPr lang="fr-FR" sz="1600" dirty="0"/>
          </a:p>
          <a:p>
            <a:pPr>
              <a:buFontTx/>
              <a:buChar char="-"/>
            </a:pPr>
            <a:endParaRPr lang="fr-FR" sz="800" dirty="0"/>
          </a:p>
          <a:p>
            <a:pPr>
              <a:buFontTx/>
              <a:buChar char="-"/>
            </a:pPr>
            <a:endParaRPr lang="fr-FR" sz="1800" dirty="0"/>
          </a:p>
          <a:p>
            <a:pPr>
              <a:buFontTx/>
              <a:buChar char="-"/>
            </a:pPr>
            <a:endParaRPr lang="fr-FR" sz="1800" dirty="0" smtClean="0"/>
          </a:p>
          <a:p>
            <a:pPr>
              <a:buFontTx/>
              <a:buChar char="-"/>
            </a:pPr>
            <a:endParaRPr lang="fr-FR" sz="1800" dirty="0" smtClean="0"/>
          </a:p>
        </p:txBody>
      </p:sp>
    </p:spTree>
    <p:extLst>
      <p:ext uri="{BB962C8B-B14F-4D97-AF65-F5344CB8AC3E}">
        <p14:creationId xmlns:p14="http://schemas.microsoft.com/office/powerpoint/2010/main" val="213029074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(18/18)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116</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a:p>
          <a:p>
            <a:pPr marL="514350" lvl="0" indent="-514350">
              <a:buFont typeface="Wingdings" panose="05000000000000000000" pitchFamily="2" charset="2"/>
              <a:buAutoNum type="romanUcParenR" startAt="2"/>
            </a:pPr>
            <a:r>
              <a:rPr lang="fr-FR" b="1" dirty="0" smtClean="0"/>
              <a:t>Les incidences sur les règles régissant les rachats d’actions</a:t>
            </a:r>
          </a:p>
          <a:p>
            <a:pPr marL="514350" lvl="0" indent="-514350">
              <a:buFont typeface="Wingdings" panose="05000000000000000000" pitchFamily="2" charset="2"/>
              <a:buAutoNum type="romanUcParenR" startAt="2"/>
            </a:pPr>
            <a:endParaRPr lang="fr-FR" sz="1800" b="1" dirty="0"/>
          </a:p>
          <a:p>
            <a:pPr marL="542925" indent="0">
              <a:buNone/>
            </a:pPr>
            <a:endParaRPr lang="fr-FR" sz="1800" dirty="0" smtClean="0"/>
          </a:p>
          <a:p>
            <a:pPr marL="712788" indent="-169863">
              <a:buFont typeface="Wingdings" panose="05000000000000000000" pitchFamily="2" charset="2"/>
              <a:buChar char="Ø"/>
            </a:pPr>
            <a:r>
              <a:rPr lang="fr-FR" sz="1800" dirty="0" smtClean="0"/>
              <a:t>Points d’attention (références et notions à modifier) pour la rédaction des résolutions:</a:t>
            </a:r>
          </a:p>
          <a:p>
            <a:pPr marL="1133775" lvl="1" indent="-285750"/>
            <a:endParaRPr lang="fr-FR" sz="1600" dirty="0" smtClean="0"/>
          </a:p>
          <a:p>
            <a:pPr marL="1133775" lvl="1" indent="-285750"/>
            <a:r>
              <a:rPr lang="fr-FR" sz="1600" dirty="0" smtClean="0"/>
              <a:t>Règlement </a:t>
            </a:r>
            <a:r>
              <a:rPr lang="fr-FR" sz="1600" dirty="0"/>
              <a:t>2273/2003 =&gt; règlement </a:t>
            </a:r>
            <a:r>
              <a:rPr lang="fr-FR" sz="1600" dirty="0" smtClean="0"/>
              <a:t>MAR </a:t>
            </a:r>
            <a:r>
              <a:rPr lang="en-US" sz="1600" dirty="0" smtClean="0"/>
              <a:t>n°596/2014 </a:t>
            </a:r>
            <a:r>
              <a:rPr lang="en-US" sz="1600" dirty="0"/>
              <a:t>du 16 </a:t>
            </a:r>
            <a:r>
              <a:rPr lang="en-US" sz="1600" dirty="0" err="1"/>
              <a:t>avril</a:t>
            </a:r>
            <a:r>
              <a:rPr lang="en-US" sz="1600" dirty="0"/>
              <a:t> 2014</a:t>
            </a:r>
            <a:endParaRPr lang="fr-FR" sz="1600" dirty="0"/>
          </a:p>
          <a:p>
            <a:pPr marL="1133775" lvl="1" indent="-285750"/>
            <a:endParaRPr lang="fr-FR" sz="1600" dirty="0" smtClean="0"/>
          </a:p>
          <a:p>
            <a:pPr marL="1133775" lvl="1" indent="-285750"/>
            <a:r>
              <a:rPr lang="fr-FR" sz="1600" dirty="0" smtClean="0"/>
              <a:t>Couverture </a:t>
            </a:r>
            <a:r>
              <a:rPr lang="fr-FR" sz="1600" dirty="0"/>
              <a:t>de VMC =&gt; couverture de « </a:t>
            </a:r>
            <a:r>
              <a:rPr lang="fr-FR" sz="1600" i="1" dirty="0"/>
              <a:t>titres de créances qui sont échangeables en titres de propriété</a:t>
            </a:r>
            <a:r>
              <a:rPr lang="fr-FR" sz="1600" dirty="0"/>
              <a:t> »</a:t>
            </a:r>
          </a:p>
          <a:p>
            <a:pPr marL="1133775" lvl="1" indent="-285750"/>
            <a:endParaRPr lang="fr-FR" sz="1600" dirty="0" smtClean="0"/>
          </a:p>
          <a:p>
            <a:pPr marL="1133775" lvl="1" indent="-285750"/>
            <a:r>
              <a:rPr lang="fr-FR" sz="1600" dirty="0" smtClean="0"/>
              <a:t>Acquisitions </a:t>
            </a:r>
            <a:r>
              <a:rPr lang="fr-FR" sz="1600" dirty="0"/>
              <a:t>de blocs =&gt; limitation aux « </a:t>
            </a:r>
            <a:r>
              <a:rPr lang="en-US" sz="1600" i="1" dirty="0"/>
              <a:t>transactions </a:t>
            </a:r>
            <a:r>
              <a:rPr lang="en-US" sz="1600" i="1" dirty="0" err="1"/>
              <a:t>négociées</a:t>
            </a:r>
            <a:r>
              <a:rPr lang="fr-FR" sz="1600" dirty="0"/>
              <a:t> »</a:t>
            </a:r>
          </a:p>
          <a:p>
            <a:pPr lvl="1">
              <a:buFontTx/>
              <a:buChar char="-"/>
            </a:pPr>
            <a:endParaRPr lang="fr-FR" sz="1400" dirty="0"/>
          </a:p>
          <a:p>
            <a:pPr marL="0" lvl="0" indent="0">
              <a:buNone/>
            </a:pPr>
            <a:endParaRPr lang="fr-FR" sz="1800" dirty="0"/>
          </a:p>
        </p:txBody>
      </p:sp>
    </p:spTree>
    <p:extLst>
      <p:ext uri="{BB962C8B-B14F-4D97-AF65-F5344CB8AC3E}">
        <p14:creationId xmlns:p14="http://schemas.microsoft.com/office/powerpoint/2010/main" val="6802183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La refonte des règles concernant le prospectus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117</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Bruno Zabala</a:t>
            </a:r>
          </a:p>
        </p:txBody>
      </p:sp>
    </p:spTree>
    <p:extLst>
      <p:ext uri="{BB962C8B-B14F-4D97-AF65-F5344CB8AC3E}">
        <p14:creationId xmlns:p14="http://schemas.microsoft.com/office/powerpoint/2010/main" val="4534367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10"/>
            </a:pPr>
            <a:r>
              <a:rPr lang="fr-FR" dirty="0" smtClean="0"/>
              <a:t>La refonte des règles concernant le prospectus</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118</a:t>
            </a:fld>
            <a:endParaRPr lang="en-GB" dirty="0"/>
          </a:p>
        </p:txBody>
      </p:sp>
      <p:sp>
        <p:nvSpPr>
          <p:cNvPr id="3" name="Espace réservé du texte 2"/>
          <p:cNvSpPr>
            <a:spLocks noGrp="1"/>
          </p:cNvSpPr>
          <p:nvPr>
            <p:ph type="body" sz="quarter" idx="11"/>
          </p:nvPr>
        </p:nvSpPr>
        <p:spPr>
          <a:xfrm>
            <a:off x="432000" y="1340768"/>
            <a:ext cx="8280000" cy="4829616"/>
          </a:xfrm>
        </p:spPr>
        <p:txBody>
          <a:bodyPr/>
          <a:lstStyle/>
          <a:p>
            <a:pPr marL="0" lvl="0" indent="0">
              <a:buNone/>
            </a:pPr>
            <a:endParaRPr lang="fr-FR" sz="1800" b="1" dirty="0" smtClean="0"/>
          </a:p>
          <a:p>
            <a:pPr marL="0" lvl="0" indent="0">
              <a:buNone/>
            </a:pPr>
            <a:r>
              <a:rPr lang="fr-FR" sz="1800" b="1" dirty="0" smtClean="0"/>
              <a:t>Projet </a:t>
            </a:r>
            <a:r>
              <a:rPr lang="fr-FR" sz="1800" b="1" dirty="0"/>
              <a:t>de règlement Prospectus : où en est t-on ?</a:t>
            </a:r>
          </a:p>
          <a:p>
            <a:pPr marL="514350" lvl="0" indent="-514350">
              <a:buAutoNum type="romanUcParenR"/>
            </a:pPr>
            <a:endParaRPr lang="fr-FR" sz="1800" b="1" dirty="0"/>
          </a:p>
          <a:p>
            <a:pPr>
              <a:spcAft>
                <a:spcPts val="1800"/>
              </a:spcAft>
              <a:buFont typeface="Wingdings" panose="05000000000000000000" pitchFamily="2" charset="2"/>
              <a:buChar char="§"/>
            </a:pPr>
            <a:r>
              <a:rPr lang="fr-FR" sz="1800" dirty="0"/>
              <a:t>Des exemptions </a:t>
            </a:r>
            <a:r>
              <a:rPr lang="fr-FR" sz="1800" dirty="0" smtClean="0"/>
              <a:t>élargies</a:t>
            </a:r>
            <a:endParaRPr lang="fr-FR" sz="1800" dirty="0"/>
          </a:p>
          <a:p>
            <a:pPr>
              <a:spcAft>
                <a:spcPts val="1800"/>
              </a:spcAft>
              <a:buFont typeface="Wingdings" panose="05000000000000000000" pitchFamily="2" charset="2"/>
              <a:buChar char="§"/>
            </a:pPr>
            <a:r>
              <a:rPr lang="fr-FR" sz="1800" dirty="0"/>
              <a:t>Un résumé du prospectus </a:t>
            </a:r>
            <a:r>
              <a:rPr lang="fr-FR" sz="1800" dirty="0" smtClean="0"/>
              <a:t>simplifié</a:t>
            </a:r>
            <a:endParaRPr lang="fr-FR" sz="1800" dirty="0"/>
          </a:p>
          <a:p>
            <a:pPr>
              <a:spcAft>
                <a:spcPts val="1800"/>
              </a:spcAft>
              <a:buFont typeface="Wingdings" panose="05000000000000000000" pitchFamily="2" charset="2"/>
              <a:buChar char="§"/>
            </a:pPr>
            <a:r>
              <a:rPr lang="fr-FR" sz="1800" dirty="0"/>
              <a:t>Des aménagements bienvenus : document d’enregistrement universel ; prospectus de </a:t>
            </a:r>
            <a:r>
              <a:rPr lang="fr-FR" sz="1800" dirty="0" smtClean="0"/>
              <a:t>base</a:t>
            </a:r>
            <a:endParaRPr lang="fr-FR" sz="1600" dirty="0"/>
          </a:p>
          <a:p>
            <a:pPr>
              <a:spcAft>
                <a:spcPts val="1800"/>
              </a:spcAft>
              <a:buFont typeface="Wingdings" panose="05000000000000000000" pitchFamily="2" charset="2"/>
              <a:buChar char="§"/>
            </a:pPr>
            <a:r>
              <a:rPr lang="fr-FR" sz="1800" dirty="0"/>
              <a:t>Les émissions secondaires à prospectus allégé</a:t>
            </a:r>
          </a:p>
          <a:p>
            <a:pPr>
              <a:spcAft>
                <a:spcPts val="1800"/>
              </a:spcAft>
              <a:buFont typeface="Wingdings" panose="05000000000000000000" pitchFamily="2" charset="2"/>
              <a:buChar char="§"/>
            </a:pPr>
            <a:r>
              <a:rPr lang="fr-FR" sz="1800" dirty="0"/>
              <a:t>Un régime adapté pour les PME</a:t>
            </a:r>
          </a:p>
          <a:p>
            <a:pPr>
              <a:spcAft>
                <a:spcPts val="1800"/>
              </a:spcAft>
              <a:buFont typeface="Wingdings" panose="05000000000000000000" pitchFamily="2" charset="2"/>
              <a:buChar char="§"/>
            </a:pPr>
            <a:r>
              <a:rPr lang="fr-FR" sz="1800" dirty="0"/>
              <a:t>La présentation des facteurs de risque en question</a:t>
            </a:r>
          </a:p>
          <a:p>
            <a:pPr marL="0" lvl="0" indent="0">
              <a:buNone/>
            </a:pPr>
            <a:endParaRPr lang="fr-FR" sz="1800" dirty="0"/>
          </a:p>
        </p:txBody>
      </p:sp>
    </p:spTree>
    <p:extLst>
      <p:ext uri="{BB962C8B-B14F-4D97-AF65-F5344CB8AC3E}">
        <p14:creationId xmlns:p14="http://schemas.microsoft.com/office/powerpoint/2010/main" val="28573340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620688"/>
            <a:ext cx="8244456" cy="720080"/>
          </a:xfrm>
        </p:spPr>
        <p:txBody>
          <a:bodyPr anchor="t"/>
          <a:lstStyle/>
          <a:p>
            <a:pPr marL="627063" indent="-627063">
              <a:buFont typeface="+mj-lt"/>
              <a:buAutoNum type="romanUcPeriod" startAt="11"/>
            </a:pPr>
            <a:r>
              <a:rPr lang="fr-FR" dirty="0" smtClean="0"/>
              <a:t>Atelier : les nouveautés à prendre en compte lors des prochaines AG (1/8)</a:t>
            </a:r>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119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mj-lt"/>
              <a:buAutoNum type="arabicPeriod"/>
            </a:pPr>
            <a:r>
              <a:rPr lang="fr-FR" b="1" u="sng" dirty="0" smtClean="0"/>
              <a:t>« Say on </a:t>
            </a:r>
            <a:r>
              <a:rPr lang="fr-FR" b="1" u="sng" dirty="0" err="1" smtClean="0"/>
              <a:t>Pay</a:t>
            </a:r>
            <a:r>
              <a:rPr lang="fr-FR" b="1" u="sng" dirty="0" smtClean="0"/>
              <a:t> » : approbation par les actionnaires de la rémunération des dirigeants</a:t>
            </a:r>
          </a:p>
          <a:p>
            <a:pPr>
              <a:buFont typeface="Wingdings" panose="05000000000000000000" pitchFamily="2" charset="2"/>
              <a:buChar char="Ø"/>
            </a:pPr>
            <a:r>
              <a:rPr lang="fr-FR" dirty="0" smtClean="0"/>
              <a:t>Exemple </a:t>
            </a:r>
            <a:r>
              <a:rPr lang="fr-FR" dirty="0"/>
              <a:t>pratique d’une société clôturant son exercice social au 31/12/16 </a:t>
            </a:r>
            <a:endParaRPr lang="fr-FR" dirty="0" smtClean="0"/>
          </a:p>
          <a:p>
            <a:pPr lvl="1">
              <a:buFont typeface="Arial" panose="020B0604020202020204" pitchFamily="34" charset="0"/>
              <a:buChar char="─"/>
            </a:pPr>
            <a:r>
              <a:rPr lang="fr-FR" dirty="0" smtClean="0"/>
              <a:t>Résolutions soumises à l’AGO juin 2017 : </a:t>
            </a:r>
          </a:p>
          <a:p>
            <a:pPr lvl="2">
              <a:buFont typeface="Arial" panose="020B0604020202020204" pitchFamily="34" charset="0"/>
              <a:buChar char="•"/>
            </a:pPr>
            <a:r>
              <a:rPr lang="fr-FR" sz="1400" b="1" dirty="0"/>
              <a:t>V</a:t>
            </a:r>
            <a:r>
              <a:rPr lang="fr-FR" sz="1400" b="1" dirty="0" smtClean="0"/>
              <a:t>ote préalable </a:t>
            </a:r>
            <a:r>
              <a:rPr lang="fr-FR" sz="1400" dirty="0" smtClean="0"/>
              <a:t>: au moins chaque année, prévoir une résolution en vue de </a:t>
            </a:r>
            <a:r>
              <a:rPr lang="fr-FR" sz="1400" b="1" dirty="0" smtClean="0"/>
              <a:t>l’approbation des principes et critères </a:t>
            </a:r>
            <a:r>
              <a:rPr lang="fr-FR" sz="1400" dirty="0" smtClean="0"/>
              <a:t>de détermination, de répartition et d’attribution des éléments fixes,</a:t>
            </a:r>
            <a:r>
              <a:rPr lang="fr-FR" sz="1400" dirty="0"/>
              <a:t> variables et exceptionnels composant la rémunération totale et les avantages de toute nature attribuables aux </a:t>
            </a:r>
            <a:r>
              <a:rPr lang="fr-FR" sz="1400" dirty="0" smtClean="0"/>
              <a:t>dirigeants.</a:t>
            </a:r>
          </a:p>
          <a:p>
            <a:pPr lvl="2">
              <a:buFont typeface="Arial" panose="020B0604020202020204" pitchFamily="34" charset="0"/>
              <a:buChar char="•"/>
            </a:pPr>
            <a:r>
              <a:rPr lang="fr-FR" sz="1400" dirty="0" smtClean="0"/>
              <a:t>Dirigeants visés : Président du CA, DG et DGD, président et membres du directoire ou DGU, Président et membres du CS.</a:t>
            </a:r>
          </a:p>
          <a:p>
            <a:pPr lvl="2">
              <a:buFont typeface="Arial" panose="020B0604020202020204" pitchFamily="34" charset="0"/>
              <a:buChar char="•"/>
            </a:pPr>
            <a:r>
              <a:rPr lang="fr-FR" sz="1400" dirty="0"/>
              <a:t>P</a:t>
            </a:r>
            <a:r>
              <a:rPr lang="fr-FR" sz="1400" dirty="0" smtClean="0"/>
              <a:t>récaution : une résolution distincte par dirigeant plutôt qu’une résolution globale.</a:t>
            </a:r>
          </a:p>
          <a:p>
            <a:pPr lvl="2">
              <a:buFont typeface="Arial" panose="020B0604020202020204" pitchFamily="34" charset="0"/>
              <a:buChar char="•"/>
            </a:pPr>
            <a:r>
              <a:rPr lang="fr-FR" sz="1400" dirty="0" smtClean="0"/>
              <a:t>Préconisations code AFEP MEDEF : une résolution pour le DG ou président du directoire, une pour le Président du CA (ou CS) et une pour les DGD ou autres membres du directoire.</a:t>
            </a:r>
          </a:p>
          <a:p>
            <a:pPr lvl="2">
              <a:buFont typeface="Arial" panose="020B0604020202020204" pitchFamily="34" charset="0"/>
              <a:buChar char="•"/>
            </a:pPr>
            <a:r>
              <a:rPr lang="fr-FR" sz="1400" dirty="0" smtClean="0"/>
              <a:t>Vote requis pour toute modification des éléments de rémunération et à chaque renouvellement du mandat des dirigeants.</a:t>
            </a:r>
          </a:p>
          <a:p>
            <a:pPr lvl="2">
              <a:buFont typeface="Arial" panose="020B0604020202020204" pitchFamily="34" charset="0"/>
              <a:buChar char="•"/>
            </a:pPr>
            <a:r>
              <a:rPr lang="fr-FR" sz="1400" dirty="0" smtClean="0"/>
              <a:t>Les conditions d’application des art</a:t>
            </a:r>
            <a:r>
              <a:rPr lang="fr-FR" sz="1400" dirty="0"/>
              <a:t>. </a:t>
            </a:r>
            <a:r>
              <a:rPr lang="fr-FR" sz="1400" dirty="0" smtClean="0"/>
              <a:t>L.225-37-2 et  L.225-82-2 sont déterminés par un décret en Conseil d’Etat. Quid portée ?</a:t>
            </a:r>
          </a:p>
          <a:p>
            <a:pPr lvl="2" algn="just"/>
            <a:endParaRPr lang="fr-FR" sz="1400" dirty="0" smtClean="0"/>
          </a:p>
          <a:p>
            <a:pPr marL="252000" lvl="2" indent="0" algn="just">
              <a:buNone/>
            </a:pPr>
            <a:r>
              <a:rPr lang="fr-FR" dirty="0" smtClean="0"/>
              <a:t>,,</a:t>
            </a:r>
          </a:p>
        </p:txBody>
      </p:sp>
    </p:spTree>
    <p:extLst>
      <p:ext uri="{BB962C8B-B14F-4D97-AF65-F5344CB8AC3E}">
        <p14:creationId xmlns:p14="http://schemas.microsoft.com/office/powerpoint/2010/main" val="3507825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buNone/>
            </a:pPr>
            <a:r>
              <a:rPr lang="fr-FR" b="1" u="sng" dirty="0" smtClean="0"/>
              <a:t>C. com., art</a:t>
            </a:r>
            <a:r>
              <a:rPr lang="fr-FR" b="1" u="sng" dirty="0"/>
              <a:t>. L. </a:t>
            </a:r>
            <a:r>
              <a:rPr lang="fr-FR" b="1" u="sng" dirty="0" smtClean="0"/>
              <a:t>225-102-4, I</a:t>
            </a:r>
            <a:r>
              <a:rPr lang="fr-FR" b="1" u="sng" dirty="0"/>
              <a:t> </a:t>
            </a:r>
            <a:r>
              <a:rPr lang="fr-FR" b="1" u="sng" dirty="0" smtClean="0"/>
              <a:t>(futur) (suite) </a:t>
            </a:r>
            <a:r>
              <a:rPr lang="fr-FR" u="sng" dirty="0" smtClean="0"/>
              <a:t>: </a:t>
            </a:r>
          </a:p>
          <a:p>
            <a:pPr marL="0" lvl="0" indent="0" algn="just">
              <a:buNone/>
            </a:pPr>
            <a:endParaRPr lang="fr-FR" dirty="0" smtClean="0"/>
          </a:p>
          <a:p>
            <a:pPr marL="0" lvl="0" indent="0" algn="just">
              <a:buNone/>
            </a:pPr>
            <a:r>
              <a:rPr lang="fr-FR" dirty="0" smtClean="0"/>
              <a:t>« </a:t>
            </a:r>
            <a:r>
              <a:rPr lang="fr-FR" i="1" dirty="0" smtClean="0"/>
              <a:t>Le </a:t>
            </a:r>
            <a:r>
              <a:rPr lang="fr-FR" i="1" dirty="0"/>
              <a:t>plan comporte les mesures de vigilance raisonnable propres à </a:t>
            </a:r>
            <a:r>
              <a:rPr lang="fr-FR" b="1" i="1" dirty="0"/>
              <a:t>identifier les risques</a:t>
            </a:r>
            <a:r>
              <a:rPr lang="fr-FR" i="1" dirty="0"/>
              <a:t> et à </a:t>
            </a:r>
            <a:r>
              <a:rPr lang="fr-FR" b="1" i="1" dirty="0"/>
              <a:t>prévenir les atteintes graves</a:t>
            </a:r>
            <a:r>
              <a:rPr lang="fr-FR" i="1" dirty="0"/>
              <a:t> envers les </a:t>
            </a:r>
            <a:r>
              <a:rPr lang="fr-FR" b="1" i="1" dirty="0"/>
              <a:t>droits</a:t>
            </a:r>
            <a:r>
              <a:rPr lang="fr-FR" i="1" dirty="0"/>
              <a:t> </a:t>
            </a:r>
            <a:r>
              <a:rPr lang="fr-FR" b="1" i="1" dirty="0"/>
              <a:t>humains</a:t>
            </a:r>
            <a:r>
              <a:rPr lang="fr-FR" i="1" dirty="0"/>
              <a:t> et les </a:t>
            </a:r>
            <a:r>
              <a:rPr lang="fr-FR" b="1" i="1" dirty="0"/>
              <a:t>libertés fondamentales</a:t>
            </a:r>
            <a:r>
              <a:rPr lang="fr-FR" i="1" dirty="0"/>
              <a:t>, la </a:t>
            </a:r>
            <a:r>
              <a:rPr lang="fr-FR" b="1" i="1" dirty="0"/>
              <a:t>santé</a:t>
            </a:r>
            <a:r>
              <a:rPr lang="fr-FR" i="1" dirty="0"/>
              <a:t> et la </a:t>
            </a:r>
            <a:r>
              <a:rPr lang="fr-FR" b="1" i="1" dirty="0"/>
              <a:t>sécurité des</a:t>
            </a:r>
            <a:r>
              <a:rPr lang="fr-FR" i="1" dirty="0"/>
              <a:t> </a:t>
            </a:r>
            <a:r>
              <a:rPr lang="fr-FR" b="1" i="1" dirty="0"/>
              <a:t>personnes</a:t>
            </a:r>
            <a:r>
              <a:rPr lang="fr-FR" i="1" dirty="0"/>
              <a:t> ainsi que </a:t>
            </a:r>
            <a:r>
              <a:rPr lang="fr-FR" b="1" i="1" dirty="0"/>
              <a:t>l’environnement</a:t>
            </a:r>
            <a:r>
              <a:rPr lang="fr-FR" i="1" dirty="0"/>
              <a:t>, résultant des activités de la société et de celles des sociétés qu’elle contrôle au sens du II de l’article L. 233-16, directement ou indirectement, ainsi que des activités des sous-traitants ou fournisseurs avec lesquels est entretenue une relation commerciale établie, lorsque ces activités sont rattachées à cette </a:t>
            </a:r>
            <a:r>
              <a:rPr lang="fr-FR" i="1" dirty="0" smtClean="0"/>
              <a:t>relation </a:t>
            </a:r>
            <a:r>
              <a:rPr lang="fr-FR" dirty="0" smtClean="0"/>
              <a:t>».</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12</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(7/18)</a:t>
            </a:r>
            <a:endParaRPr lang="fr-FR" dirty="0"/>
          </a:p>
        </p:txBody>
      </p:sp>
    </p:spTree>
    <p:extLst>
      <p:ext uri="{BB962C8B-B14F-4D97-AF65-F5344CB8AC3E}">
        <p14:creationId xmlns:p14="http://schemas.microsoft.com/office/powerpoint/2010/main" val="194342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620760"/>
            <a:ext cx="8280000" cy="648000"/>
          </a:xfrm>
        </p:spPr>
        <p:txBody>
          <a:bodyPr anchor="t"/>
          <a:lstStyle/>
          <a:p>
            <a:pPr marL="627063" indent="-627063">
              <a:buFont typeface="+mj-lt"/>
              <a:buAutoNum type="romanUcPeriod" startAt="11"/>
            </a:pPr>
            <a:r>
              <a:rPr lang="fr-FR" dirty="0"/>
              <a:t>Atelier : les nouveautés à prendre en compte lors des prochaines AG</a:t>
            </a:r>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120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lgn="just">
              <a:buFont typeface="+mj-lt"/>
              <a:buAutoNum type="arabicPeriod"/>
            </a:pPr>
            <a:r>
              <a:rPr lang="fr-FR" b="1" u="sng" dirty="0" smtClean="0"/>
              <a:t>« Say on </a:t>
            </a:r>
            <a:r>
              <a:rPr lang="fr-FR" b="1" u="sng" dirty="0" err="1" smtClean="0"/>
              <a:t>Pay</a:t>
            </a:r>
            <a:r>
              <a:rPr lang="fr-FR" b="1" u="sng" dirty="0" smtClean="0"/>
              <a:t> » : approbation par les actionnaires de la rémunération des dirigeants</a:t>
            </a:r>
          </a:p>
          <a:p>
            <a:pPr>
              <a:buFont typeface="Wingdings" panose="05000000000000000000" pitchFamily="2" charset="2"/>
              <a:buChar char="Ø"/>
            </a:pPr>
            <a:r>
              <a:rPr lang="fr-FR" dirty="0" smtClean="0"/>
              <a:t>Exemple </a:t>
            </a:r>
            <a:r>
              <a:rPr lang="fr-FR" dirty="0"/>
              <a:t>pratique d’une société clôturant son exercice social au 31/12/16 </a:t>
            </a:r>
            <a:r>
              <a:rPr lang="fr-FR" dirty="0" smtClean="0"/>
              <a:t>(suite) :</a:t>
            </a:r>
          </a:p>
          <a:p>
            <a:pPr lvl="2"/>
            <a:r>
              <a:rPr lang="fr-FR" sz="1400" b="1" dirty="0">
                <a:solidFill>
                  <a:prstClr val="black"/>
                </a:solidFill>
              </a:rPr>
              <a:t>Quid si refus d’approbation </a:t>
            </a:r>
            <a:r>
              <a:rPr lang="fr-FR" sz="1400" dirty="0">
                <a:solidFill>
                  <a:prstClr val="black"/>
                </a:solidFill>
              </a:rPr>
              <a:t>: les principes et critères précédemment approuvés continueront de s’appliquer. En leur absence (ou si pas de rémunération au cours de l’exercice précédent) : rémunération déterminée conformément aux pratiques existant au sein de la société. </a:t>
            </a:r>
          </a:p>
          <a:p>
            <a:pPr lvl="2"/>
            <a:r>
              <a:rPr lang="fr-FR" sz="1400" dirty="0">
                <a:solidFill>
                  <a:prstClr val="black"/>
                </a:solidFill>
              </a:rPr>
              <a:t>Précaution : </a:t>
            </a:r>
            <a:r>
              <a:rPr lang="fr-FR" sz="1400" dirty="0" smtClean="0">
                <a:solidFill>
                  <a:prstClr val="black"/>
                </a:solidFill>
              </a:rPr>
              <a:t>définition </a:t>
            </a:r>
            <a:r>
              <a:rPr lang="fr-FR" sz="1400" dirty="0">
                <a:solidFill>
                  <a:prstClr val="black"/>
                </a:solidFill>
              </a:rPr>
              <a:t>par  le comité des rémunérations de ces pratiques avant le vote de </a:t>
            </a:r>
            <a:r>
              <a:rPr lang="fr-FR" sz="1400" dirty="0" smtClean="0">
                <a:solidFill>
                  <a:prstClr val="black"/>
                </a:solidFill>
              </a:rPr>
              <a:t>l’AGO.</a:t>
            </a:r>
          </a:p>
          <a:p>
            <a:pPr lvl="2"/>
            <a:r>
              <a:rPr lang="fr-FR" sz="1400" dirty="0" smtClean="0">
                <a:solidFill>
                  <a:prstClr val="black"/>
                </a:solidFill>
              </a:rPr>
              <a:t>Quid si </a:t>
            </a:r>
            <a:r>
              <a:rPr lang="fr-FR" sz="1400" dirty="0">
                <a:solidFill>
                  <a:prstClr val="black"/>
                </a:solidFill>
              </a:rPr>
              <a:t>dirigeant nommé en cours d’exercice : rémunération déterminée conformément aux </a:t>
            </a:r>
            <a:r>
              <a:rPr lang="fr-FR" sz="1400" dirty="0" smtClean="0">
                <a:solidFill>
                  <a:prstClr val="black"/>
                </a:solidFill>
              </a:rPr>
              <a:t>pratiques.</a:t>
            </a:r>
            <a:endParaRPr lang="fr-FR" dirty="0" smtClean="0"/>
          </a:p>
          <a:p>
            <a:pPr marL="355600" lvl="1" indent="-355600">
              <a:buFont typeface="Wingdings" panose="05000000000000000000" pitchFamily="2" charset="2"/>
              <a:buChar char="Ø"/>
            </a:pPr>
            <a:r>
              <a:rPr lang="fr-FR" sz="2000" dirty="0" smtClean="0"/>
              <a:t>Rapport de gestion à l’AGO juin 2017 </a:t>
            </a:r>
            <a:r>
              <a:rPr lang="fr-FR" dirty="0" smtClean="0"/>
              <a:t>:</a:t>
            </a:r>
          </a:p>
          <a:p>
            <a:pPr lvl="2"/>
            <a:r>
              <a:rPr lang="fr-FR" sz="1400" dirty="0" smtClean="0"/>
              <a:t>Au rapport de gestion, joindre le rapport présentant les projets de résolution établis par le CA (ou CS) à cette occasion : détailler les éléments de rémunération, préciser que le versement des éléments de rémunération variables et exceptionnels est conditionné à l’approbation par l’AGO  dans le cadre du vote a posteriori.</a:t>
            </a:r>
          </a:p>
          <a:p>
            <a:pPr lvl="2"/>
            <a:r>
              <a:rPr lang="fr-FR" sz="1400" dirty="0" smtClean="0"/>
              <a:t>Communication et publicité : rapport joint soumis au même régime que le rapport de gestion.</a:t>
            </a:r>
          </a:p>
          <a:p>
            <a:pPr lvl="1" algn="just"/>
            <a:endParaRPr lang="fr-FR" sz="1600" dirty="0"/>
          </a:p>
          <a:p>
            <a:pPr marL="252000" lvl="2" indent="0" algn="just">
              <a:buNone/>
            </a:pPr>
            <a:r>
              <a:rPr lang="fr-FR" dirty="0" smtClean="0"/>
              <a:t>      </a:t>
            </a:r>
          </a:p>
        </p:txBody>
      </p:sp>
      <p:sp>
        <p:nvSpPr>
          <p:cNvPr id="5" name="Espace réservé du texte 1"/>
          <p:cNvSpPr txBox="1">
            <a:spLocks/>
          </p:cNvSpPr>
          <p:nvPr/>
        </p:nvSpPr>
        <p:spPr bwMode="auto">
          <a:xfrm>
            <a:off x="432000" y="620688"/>
            <a:ext cx="8244456" cy="7200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11"/>
            </a:pPr>
            <a:r>
              <a:rPr lang="fr-FR" dirty="0" smtClean="0"/>
              <a:t>Atelier : les nouveautés à prendre en compte lors des prochaines AG (2/8)</a:t>
            </a:r>
          </a:p>
          <a:p>
            <a:endParaRPr lang="fr-FR" dirty="0"/>
          </a:p>
        </p:txBody>
      </p:sp>
    </p:spTree>
    <p:extLst>
      <p:ext uri="{BB962C8B-B14F-4D97-AF65-F5344CB8AC3E}">
        <p14:creationId xmlns:p14="http://schemas.microsoft.com/office/powerpoint/2010/main" val="4158012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lgn="just">
              <a:buFont typeface="+mj-lt"/>
              <a:buAutoNum type="arabicPeriod"/>
            </a:pPr>
            <a:r>
              <a:rPr lang="fr-FR" b="1" u="sng" dirty="0" smtClean="0"/>
              <a:t>« Say on </a:t>
            </a:r>
            <a:r>
              <a:rPr lang="fr-FR" b="1" u="sng" dirty="0" err="1" smtClean="0"/>
              <a:t>Pay</a:t>
            </a:r>
            <a:r>
              <a:rPr lang="fr-FR" b="1" u="sng" dirty="0" smtClean="0"/>
              <a:t> » : approbation par les actionnaires de la rémunération des dirigeants</a:t>
            </a:r>
          </a:p>
          <a:p>
            <a:pPr algn="just">
              <a:buFont typeface="Wingdings" panose="05000000000000000000" pitchFamily="2" charset="2"/>
              <a:buChar char="Ø"/>
            </a:pPr>
            <a:r>
              <a:rPr lang="fr-FR" dirty="0" smtClean="0"/>
              <a:t>Exemple </a:t>
            </a:r>
            <a:r>
              <a:rPr lang="fr-FR" dirty="0"/>
              <a:t>pratique d’une société clôturant son exercice social au </a:t>
            </a:r>
            <a:r>
              <a:rPr lang="fr-FR" dirty="0" smtClean="0"/>
              <a:t>31/12/16 (suite) :</a:t>
            </a:r>
          </a:p>
          <a:p>
            <a:pPr lvl="1" algn="just">
              <a:buFont typeface="Arial" panose="020B0604020202020204" pitchFamily="34" charset="0"/>
              <a:buChar char="─"/>
            </a:pPr>
            <a:r>
              <a:rPr lang="fr-FR" dirty="0" smtClean="0"/>
              <a:t>Résolutions soumises à l’AGO juin 2018 :</a:t>
            </a:r>
          </a:p>
          <a:p>
            <a:pPr lvl="2" algn="just">
              <a:buFont typeface="Arial" panose="020B0604020202020204" pitchFamily="34" charset="0"/>
              <a:buChar char="•"/>
            </a:pPr>
            <a:r>
              <a:rPr lang="fr-FR" sz="1400" b="1" dirty="0" smtClean="0"/>
              <a:t>Vote a posteriori :</a:t>
            </a:r>
            <a:r>
              <a:rPr lang="fr-FR" dirty="0" smtClean="0"/>
              <a:t> </a:t>
            </a:r>
            <a:r>
              <a:rPr lang="fr-FR" sz="1400" dirty="0" smtClean="0"/>
              <a:t>prévoir une résolution </a:t>
            </a:r>
            <a:r>
              <a:rPr lang="fr-FR" sz="1400" dirty="0"/>
              <a:t>en vue de </a:t>
            </a:r>
            <a:r>
              <a:rPr lang="fr-FR" sz="1400" b="1" dirty="0" smtClean="0"/>
              <a:t>statuer sur les éléments </a:t>
            </a:r>
            <a:r>
              <a:rPr lang="fr-FR" sz="1400" dirty="0"/>
              <a:t>fixes, variables et exceptionnels composant la rémunération totale et les avantages de toute nature </a:t>
            </a:r>
            <a:r>
              <a:rPr lang="fr-FR" sz="1400" b="1" dirty="0" smtClean="0"/>
              <a:t>versés ou attribués </a:t>
            </a:r>
            <a:r>
              <a:rPr lang="fr-FR" sz="1400" dirty="0" smtClean="0"/>
              <a:t>au titre de l’exercice écoulé (i.e. en 2017) </a:t>
            </a:r>
            <a:r>
              <a:rPr lang="fr-FR" sz="1400" dirty="0"/>
              <a:t>aux </a:t>
            </a:r>
            <a:r>
              <a:rPr lang="fr-FR" sz="1400" dirty="0" smtClean="0"/>
              <a:t>dirigeants. </a:t>
            </a:r>
            <a:endParaRPr lang="fr-FR" sz="1400" dirty="0"/>
          </a:p>
          <a:p>
            <a:pPr lvl="2" algn="just">
              <a:buFont typeface="Arial" panose="020B0604020202020204" pitchFamily="34" charset="0"/>
              <a:buChar char="•"/>
            </a:pPr>
            <a:r>
              <a:rPr lang="fr-FR" sz="1400" dirty="0" smtClean="0"/>
              <a:t>Dirigeants </a:t>
            </a:r>
            <a:r>
              <a:rPr lang="fr-FR" sz="1400" dirty="0"/>
              <a:t>visés : Président, du CA, DG et DGD, président et membres du directoire ou DGU Président </a:t>
            </a:r>
            <a:r>
              <a:rPr lang="fr-FR" sz="1400" dirty="0" smtClean="0"/>
              <a:t>du CS. Ne sont pas visés :  les </a:t>
            </a:r>
            <a:r>
              <a:rPr lang="fr-FR" sz="1400" dirty="0"/>
              <a:t>membres </a:t>
            </a:r>
            <a:r>
              <a:rPr lang="fr-FR" sz="1400" dirty="0" smtClean="0"/>
              <a:t>du CS.</a:t>
            </a:r>
            <a:endParaRPr lang="fr-FR" sz="1400" dirty="0"/>
          </a:p>
          <a:p>
            <a:pPr lvl="2" algn="just">
              <a:buFont typeface="Arial" panose="020B0604020202020204" pitchFamily="34" charset="0"/>
              <a:buChar char="•"/>
            </a:pPr>
            <a:r>
              <a:rPr lang="fr-FR" sz="1400" dirty="0" smtClean="0"/>
              <a:t>Précaution </a:t>
            </a:r>
            <a:r>
              <a:rPr lang="fr-FR" sz="1400" dirty="0"/>
              <a:t>: une résolution distincte par dirigeant plutôt qu’une résolution </a:t>
            </a:r>
            <a:r>
              <a:rPr lang="fr-FR" sz="1400" dirty="0" smtClean="0"/>
              <a:t>globale.</a:t>
            </a:r>
            <a:endParaRPr lang="fr-FR" sz="1400" dirty="0"/>
          </a:p>
          <a:p>
            <a:pPr lvl="2" algn="just">
              <a:buFont typeface="Arial" panose="020B0604020202020204" pitchFamily="34" charset="0"/>
              <a:buChar char="•"/>
            </a:pPr>
            <a:r>
              <a:rPr lang="fr-FR" sz="1400" dirty="0" smtClean="0"/>
              <a:t>Versement des éléments de rémunération variables ou exceptionnels attribués à ces dirigeants au cours de l’exercice écoulé (i.e. en 2017) seulement après approbation de la rémunération par l’AGO de ces </a:t>
            </a:r>
            <a:r>
              <a:rPr lang="fr-FR" sz="1400" dirty="0"/>
              <a:t>éléments de </a:t>
            </a:r>
            <a:r>
              <a:rPr lang="fr-FR" sz="1400" dirty="0" smtClean="0"/>
              <a:t>rémunération. </a:t>
            </a:r>
          </a:p>
          <a:p>
            <a:pPr lvl="2" algn="just">
              <a:buFont typeface="Arial" panose="020B0604020202020204" pitchFamily="34" charset="0"/>
              <a:buChar char="•"/>
            </a:pPr>
            <a:r>
              <a:rPr lang="fr-FR" sz="1400" b="1" dirty="0" smtClean="0"/>
              <a:t>Quid si refus d’approbation :</a:t>
            </a:r>
            <a:r>
              <a:rPr lang="fr-FR" sz="1400" dirty="0" smtClean="0"/>
              <a:t> éléments fixes restent acquis, éléments variables et exceptionnels ne peuvent être versés (art. L.225-100 al.11).  </a:t>
            </a:r>
          </a:p>
          <a:p>
            <a:pPr lvl="2" algn="just">
              <a:buFont typeface="Arial" panose="020B0604020202020204" pitchFamily="34" charset="0"/>
              <a:buChar char="•"/>
            </a:pPr>
            <a:r>
              <a:rPr lang="fr-FR" sz="1400" dirty="0"/>
              <a:t>	</a:t>
            </a:r>
            <a:r>
              <a:rPr lang="fr-FR" sz="1400" dirty="0" smtClean="0"/>
              <a:t>Quid des avantages de toute nature : les « attributions » </a:t>
            </a:r>
            <a:r>
              <a:rPr lang="fr-FR" sz="1400" dirty="0"/>
              <a:t>de </a:t>
            </a:r>
            <a:r>
              <a:rPr lang="fr-FR" sz="1400" dirty="0" smtClean="0"/>
              <a:t>stock </a:t>
            </a:r>
            <a:r>
              <a:rPr lang="fr-FR" sz="1400" dirty="0"/>
              <a:t>options et d’AGA </a:t>
            </a:r>
            <a:r>
              <a:rPr lang="fr-FR" sz="1400" dirty="0" smtClean="0"/>
              <a:t>restent 	acquises au dirigeant en cas de vote a posteriori négatif.</a:t>
            </a:r>
            <a:endParaRPr lang="fr-FR" sz="1400" b="1" dirty="0" smtClean="0"/>
          </a:p>
          <a:p>
            <a:pPr lvl="2" algn="just"/>
            <a:endParaRPr lang="fr-FR" dirty="0"/>
          </a:p>
          <a:p>
            <a:pPr lvl="2" algn="just"/>
            <a:endParaRPr lang="fr-FR" dirty="0" smtClean="0"/>
          </a:p>
          <a:p>
            <a:pPr lvl="1" algn="just"/>
            <a:endParaRPr lang="fr-FR" sz="1600" dirty="0"/>
          </a:p>
          <a:p>
            <a:pPr marL="252000" lvl="2" indent="0" algn="just">
              <a:buNone/>
            </a:pPr>
            <a:endParaRPr lang="fr-FR" dirty="0" smtClean="0"/>
          </a:p>
        </p:txBody>
      </p:sp>
      <p:sp>
        <p:nvSpPr>
          <p:cNvPr id="8" name="Espace réservé du texte 1"/>
          <p:cNvSpPr>
            <a:spLocks noGrp="1"/>
          </p:cNvSpPr>
          <p:nvPr>
            <p:ph type="body" sz="quarter" idx="10"/>
          </p:nvPr>
        </p:nvSpPr>
        <p:spPr>
          <a:xfrm>
            <a:off x="432000" y="620768"/>
            <a:ext cx="8280000" cy="720000"/>
          </a:xfrm>
        </p:spPr>
        <p:txBody>
          <a:bodyPr anchor="t"/>
          <a:lstStyle/>
          <a:p>
            <a:pPr marL="627063" indent="-627063">
              <a:buFont typeface="+mj-lt"/>
              <a:buAutoNum type="romanUcPeriod" startAt="11"/>
            </a:pPr>
            <a:r>
              <a:rPr lang="fr-FR" dirty="0" smtClean="0"/>
              <a:t>Atelier : les nouveautés à prendre en compte lors des prochaines AG (3/8)</a:t>
            </a:r>
          </a:p>
          <a:p>
            <a:endParaRPr lang="fr-FR" dirty="0"/>
          </a:p>
        </p:txBody>
      </p:sp>
    </p:spTree>
    <p:extLst>
      <p:ext uri="{BB962C8B-B14F-4D97-AF65-F5344CB8AC3E}">
        <p14:creationId xmlns:p14="http://schemas.microsoft.com/office/powerpoint/2010/main" val="26416477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122</a:t>
            </a:fld>
            <a:endParaRPr lang="en-GB" dirty="0"/>
          </a:p>
        </p:txBody>
      </p:sp>
      <p:sp>
        <p:nvSpPr>
          <p:cNvPr id="3" name="Espace réservé du texte 2"/>
          <p:cNvSpPr>
            <a:spLocks noGrp="1"/>
          </p:cNvSpPr>
          <p:nvPr>
            <p:ph type="body" sz="quarter" idx="11"/>
          </p:nvPr>
        </p:nvSpPr>
        <p:spPr>
          <a:xfrm>
            <a:off x="395536" y="1412776"/>
            <a:ext cx="8316464" cy="4829616"/>
          </a:xfrm>
        </p:spPr>
        <p:txBody>
          <a:bodyPr/>
          <a:lstStyle/>
          <a:p>
            <a:pPr marL="4763" lvl="1" indent="0" algn="just">
              <a:buNone/>
            </a:pPr>
            <a:r>
              <a:rPr lang="fr-FR" b="1" dirty="0" smtClean="0"/>
              <a:t>2.</a:t>
            </a:r>
            <a:r>
              <a:rPr lang="fr-FR" dirty="0" smtClean="0"/>
              <a:t> </a:t>
            </a:r>
            <a:r>
              <a:rPr lang="fr-FR" b="1" u="sng" dirty="0" smtClean="0"/>
              <a:t>Administrateurs représentants les salariés : depuis la loi 17 Août 2015</a:t>
            </a:r>
          </a:p>
          <a:p>
            <a:pPr lvl="0" algn="just">
              <a:spcBef>
                <a:spcPts val="800"/>
              </a:spcBef>
              <a:buFont typeface="Wingdings" panose="05000000000000000000" pitchFamily="2" charset="2"/>
              <a:buChar char="q"/>
            </a:pPr>
            <a:r>
              <a:rPr lang="fr-FR" u="sng" dirty="0"/>
              <a:t>Seuils (articles L.225-27-1 L.225-79-2 et L.226-5-1 C.com. actuels)</a:t>
            </a:r>
            <a:endParaRPr lang="fr-FR" sz="2400" u="sng" dirty="0"/>
          </a:p>
          <a:p>
            <a:pPr lvl="1" indent="-285750" algn="just">
              <a:spcBef>
                <a:spcPts val="800"/>
              </a:spcBef>
              <a:buFont typeface="Wingdings" panose="05000000000000000000" pitchFamily="2" charset="2"/>
              <a:buChar char="Ø"/>
            </a:pPr>
            <a:r>
              <a:rPr lang="fr-FR" dirty="0"/>
              <a:t>Sociétés qui emploient, à la clôture de deux exercices </a:t>
            </a:r>
            <a:r>
              <a:rPr lang="fr-FR" dirty="0" smtClean="0"/>
              <a:t>consécutifs :</a:t>
            </a:r>
            <a:endParaRPr lang="fr-FR" dirty="0"/>
          </a:p>
          <a:p>
            <a:pPr lvl="2" algn="just">
              <a:spcBef>
                <a:spcPts val="800"/>
              </a:spcBef>
              <a:buFont typeface="Wingdings" panose="05000000000000000000" pitchFamily="2" charset="2"/>
              <a:buChar char="v"/>
            </a:pPr>
            <a:r>
              <a:rPr lang="fr-FR" dirty="0"/>
              <a:t>Effectif France ≥ 1.000 salariés, </a:t>
            </a:r>
            <a:r>
              <a:rPr lang="fr-FR" b="1" u="sng" dirty="0"/>
              <a:t>OU</a:t>
            </a:r>
            <a:r>
              <a:rPr lang="fr-FR" dirty="0"/>
              <a:t> </a:t>
            </a:r>
          </a:p>
          <a:p>
            <a:pPr lvl="2" algn="just">
              <a:spcBef>
                <a:spcPts val="800"/>
              </a:spcBef>
              <a:buFont typeface="Wingdings" panose="05000000000000000000" pitchFamily="2" charset="2"/>
              <a:buChar char="v"/>
            </a:pPr>
            <a:r>
              <a:rPr lang="fr-FR" dirty="0"/>
              <a:t>Effectif Monde ≥ 5.000 salariés</a:t>
            </a:r>
          </a:p>
          <a:p>
            <a:pPr lvl="1" indent="-285750" algn="just">
              <a:spcBef>
                <a:spcPts val="800"/>
              </a:spcBef>
              <a:buFont typeface="Wingdings" panose="05000000000000000000" pitchFamily="2" charset="2"/>
              <a:buChar char="Ø"/>
            </a:pPr>
            <a:r>
              <a:rPr lang="fr-FR" b="1" u="sng" dirty="0"/>
              <a:t>Suppression du seuil</a:t>
            </a:r>
            <a:r>
              <a:rPr lang="fr-FR" dirty="0"/>
              <a:t> lié à l’obligation de mettre en place un </a:t>
            </a:r>
            <a:r>
              <a:rPr lang="fr-FR" u="sng" dirty="0"/>
              <a:t>comité </a:t>
            </a:r>
            <a:r>
              <a:rPr lang="fr-FR" u="sng" dirty="0" smtClean="0"/>
              <a:t>d'entreprise.</a:t>
            </a:r>
            <a:endParaRPr lang="fr-FR" u="sng" dirty="0"/>
          </a:p>
          <a:p>
            <a:pPr lvl="0" algn="just">
              <a:spcBef>
                <a:spcPts val="800"/>
              </a:spcBef>
              <a:buFont typeface="Wingdings" panose="05000000000000000000" pitchFamily="2" charset="2"/>
              <a:buChar char="q"/>
            </a:pPr>
            <a:r>
              <a:rPr lang="fr-FR" u="sng" dirty="0"/>
              <a:t>Dérogations</a:t>
            </a:r>
            <a:endParaRPr lang="fr-FR" sz="1200" u="sng" dirty="0"/>
          </a:p>
          <a:p>
            <a:pPr lvl="1" indent="-285750" algn="just">
              <a:spcBef>
                <a:spcPts val="800"/>
              </a:spcBef>
              <a:buFont typeface="Wingdings" panose="05000000000000000000" pitchFamily="2" charset="2"/>
              <a:buChar char="Ø"/>
            </a:pPr>
            <a:r>
              <a:rPr lang="fr-FR" sz="1400" dirty="0"/>
              <a:t>Société dont l'activité principale est d'acquérir et de gérer des filiales et des participations, et qui n'est pas soumise à l'obligation de mettre en place un comité </a:t>
            </a:r>
            <a:r>
              <a:rPr lang="fr-FR" sz="1400" dirty="0" smtClean="0"/>
              <a:t>d'entreprise : </a:t>
            </a:r>
            <a:r>
              <a:rPr lang="fr-FR" sz="1400" dirty="0"/>
              <a:t>peut ne pas mettre en œuvre l'obligation si elle détient une ou plusieurs filiales remplissant les conditions et appliquant </a:t>
            </a:r>
            <a:r>
              <a:rPr lang="fr-FR" sz="1400" dirty="0" smtClean="0"/>
              <a:t>l'obligation.</a:t>
            </a:r>
            <a:endParaRPr lang="fr-FR" sz="1400" dirty="0"/>
          </a:p>
          <a:p>
            <a:pPr lvl="1" indent="-285750" algn="just">
              <a:spcBef>
                <a:spcPts val="800"/>
              </a:spcBef>
              <a:buFont typeface="Wingdings" panose="05000000000000000000" pitchFamily="2" charset="2"/>
              <a:buChar char="Ø"/>
            </a:pPr>
            <a:r>
              <a:rPr lang="fr-FR" sz="1400" dirty="0"/>
              <a:t>Filiale, directe ou indirecte, d'une société elle-même soumise à cette </a:t>
            </a:r>
            <a:r>
              <a:rPr lang="fr-FR" sz="1400" dirty="0" smtClean="0"/>
              <a:t>obligation.</a:t>
            </a:r>
          </a:p>
          <a:p>
            <a:pPr lvl="1" indent="-285750" algn="just">
              <a:spcBef>
                <a:spcPts val="800"/>
              </a:spcBef>
              <a:buFont typeface="Wingdings" panose="05000000000000000000" pitchFamily="2" charset="2"/>
              <a:buChar char="Ø"/>
            </a:pPr>
            <a:r>
              <a:rPr lang="fr-FR" sz="1400" dirty="0" smtClean="0"/>
              <a:t>Société dont le conseil comprend déjà 1 ou plusieurs représentants des salariés par l’effet de la loi ou par choix.</a:t>
            </a:r>
            <a:endParaRPr lang="fr-FR" sz="1400" dirty="0"/>
          </a:p>
          <a:p>
            <a:pPr lvl="0" algn="just">
              <a:spcBef>
                <a:spcPts val="800"/>
              </a:spcBef>
              <a:buFont typeface="Wingdings" panose="05000000000000000000" pitchFamily="2" charset="2"/>
              <a:buChar char="q"/>
            </a:pPr>
            <a:r>
              <a:rPr lang="fr-FR" u="sng" dirty="0" smtClean="0"/>
              <a:t>Sanction : </a:t>
            </a:r>
            <a:r>
              <a:rPr lang="fr-FR" u="sng" dirty="0"/>
              <a:t>astreinte judiciaire sur demande de tout salarié en référé</a:t>
            </a:r>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252000" lvl="2" indent="0" algn="just">
              <a:buNone/>
            </a:pPr>
            <a:endParaRPr lang="fr-FR" dirty="0" smtClean="0"/>
          </a:p>
        </p:txBody>
      </p:sp>
      <p:sp>
        <p:nvSpPr>
          <p:cNvPr id="6" name="Espace réservé du texte 1"/>
          <p:cNvSpPr>
            <a:spLocks noGrp="1"/>
          </p:cNvSpPr>
          <p:nvPr>
            <p:ph type="body" sz="quarter" idx="10"/>
          </p:nvPr>
        </p:nvSpPr>
        <p:spPr>
          <a:xfrm>
            <a:off x="431800" y="620713"/>
            <a:ext cx="8280400" cy="647700"/>
          </a:xfrm>
        </p:spPr>
        <p:txBody>
          <a:bodyPr anchor="t"/>
          <a:lstStyle/>
          <a:p>
            <a:pPr marL="627063" indent="-627063">
              <a:buFont typeface="+mj-lt"/>
              <a:buAutoNum type="romanUcPeriod" startAt="11"/>
            </a:pPr>
            <a:r>
              <a:rPr lang="fr-FR" dirty="0" smtClean="0"/>
              <a:t>Atelier : les nouveautés à prendre en compte lors des prochaines AG (4/8)</a:t>
            </a:r>
          </a:p>
          <a:p>
            <a:endParaRPr lang="fr-FR" dirty="0"/>
          </a:p>
        </p:txBody>
      </p:sp>
    </p:spTree>
    <p:extLst>
      <p:ext uri="{BB962C8B-B14F-4D97-AF65-F5344CB8AC3E}">
        <p14:creationId xmlns:p14="http://schemas.microsoft.com/office/powerpoint/2010/main" val="273304128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123</a:t>
            </a:fld>
            <a:endParaRPr lang="en-GB" dirty="0"/>
          </a:p>
        </p:txBody>
      </p:sp>
      <p:sp>
        <p:nvSpPr>
          <p:cNvPr id="3" name="Espace réservé du texte 2"/>
          <p:cNvSpPr>
            <a:spLocks noGrp="1"/>
          </p:cNvSpPr>
          <p:nvPr>
            <p:ph type="body" sz="quarter" idx="11"/>
          </p:nvPr>
        </p:nvSpPr>
        <p:spPr>
          <a:xfrm>
            <a:off x="395536" y="1484784"/>
            <a:ext cx="8316464" cy="4829616"/>
          </a:xfrm>
        </p:spPr>
        <p:txBody>
          <a:bodyPr/>
          <a:lstStyle/>
          <a:p>
            <a:pPr marL="4763" lvl="1" indent="0" algn="just">
              <a:buNone/>
            </a:pPr>
            <a:r>
              <a:rPr lang="fr-FR" b="1" dirty="0" smtClean="0"/>
              <a:t>2.</a:t>
            </a:r>
            <a:r>
              <a:rPr lang="fr-FR" dirty="0" smtClean="0"/>
              <a:t> </a:t>
            </a:r>
            <a:r>
              <a:rPr lang="fr-FR" b="1" u="sng" dirty="0" smtClean="0"/>
              <a:t>Administrateurs représentants les salariés (suite)</a:t>
            </a:r>
          </a:p>
          <a:p>
            <a:pPr marL="4763" lvl="1" indent="0" algn="just">
              <a:buNone/>
            </a:pPr>
            <a:endParaRPr lang="fr-FR" sz="1200" b="1" u="sng" dirty="0" smtClean="0"/>
          </a:p>
          <a:p>
            <a:pPr marL="342900" lvl="1" indent="-342900" algn="just">
              <a:spcBef>
                <a:spcPts val="800"/>
              </a:spcBef>
              <a:buFont typeface="Wingdings" panose="05000000000000000000" pitchFamily="2" charset="2"/>
              <a:buChar char="q"/>
            </a:pPr>
            <a:r>
              <a:rPr lang="fr-FR" sz="2000" u="sng" dirty="0"/>
              <a:t>Sociétés entrant dans le champ d'application de la </a:t>
            </a:r>
            <a:r>
              <a:rPr lang="fr-FR" sz="2000" u="sng" dirty="0" smtClean="0"/>
              <a:t>loi de 2015 du </a:t>
            </a:r>
            <a:r>
              <a:rPr lang="fr-FR" sz="2000" u="sng" dirty="0"/>
              <a:t>fait de la suppression de la condition relative au comité d'entreprise</a:t>
            </a:r>
          </a:p>
          <a:p>
            <a:pPr lvl="1" indent="-285750" algn="just">
              <a:spcBef>
                <a:spcPts val="800"/>
              </a:spcBef>
              <a:buFont typeface="Wingdings" panose="05000000000000000000" pitchFamily="2" charset="2"/>
              <a:buChar char="Ø"/>
            </a:pPr>
            <a:r>
              <a:rPr lang="fr-FR" sz="1400" dirty="0"/>
              <a:t>Seuils vérifiés à la clôture des exercices </a:t>
            </a:r>
            <a:r>
              <a:rPr lang="fr-FR" sz="1400" dirty="0" smtClean="0"/>
              <a:t>31/12/2014 </a:t>
            </a:r>
            <a:r>
              <a:rPr lang="fr-FR" sz="1400" dirty="0"/>
              <a:t>et </a:t>
            </a:r>
            <a:r>
              <a:rPr lang="fr-FR" sz="1400" dirty="0" smtClean="0"/>
              <a:t>2015. </a:t>
            </a:r>
            <a:endParaRPr lang="fr-FR" sz="1400" dirty="0"/>
          </a:p>
          <a:p>
            <a:pPr lvl="1" indent="-285750" algn="just">
              <a:spcBef>
                <a:spcPts val="800"/>
              </a:spcBef>
              <a:buFont typeface="Wingdings" panose="05000000000000000000" pitchFamily="2" charset="2"/>
              <a:buChar char="Ø"/>
            </a:pPr>
            <a:r>
              <a:rPr lang="fr-FR" sz="1400" dirty="0"/>
              <a:t>AGE modifiant les </a:t>
            </a:r>
            <a:r>
              <a:rPr lang="fr-FR" sz="1400" dirty="0" smtClean="0"/>
              <a:t>statuts : 30 juin 2017</a:t>
            </a:r>
            <a:r>
              <a:rPr lang="fr-FR" sz="1400" dirty="0"/>
              <a:t>, au plus tard 6 mois après la clôture de l’exercice </a:t>
            </a:r>
            <a:r>
              <a:rPr lang="fr-FR" sz="1400" dirty="0" smtClean="0"/>
              <a:t>2016.</a:t>
            </a:r>
            <a:endParaRPr lang="fr-FR" sz="1400" dirty="0"/>
          </a:p>
          <a:p>
            <a:pPr lvl="1" indent="-285750" algn="just">
              <a:spcBef>
                <a:spcPts val="800"/>
              </a:spcBef>
              <a:buFont typeface="Wingdings" panose="05000000000000000000" pitchFamily="2" charset="2"/>
              <a:buChar char="Ø"/>
            </a:pPr>
            <a:r>
              <a:rPr lang="fr-FR" sz="1400" dirty="0"/>
              <a:t>Entrée en fonction des </a:t>
            </a:r>
            <a:r>
              <a:rPr lang="fr-FR" sz="1400" dirty="0" smtClean="0"/>
              <a:t>administrateurs : </a:t>
            </a:r>
            <a:r>
              <a:rPr lang="fr-FR" sz="1400" dirty="0"/>
              <a:t>au plus tard 6 mois après </a:t>
            </a:r>
            <a:r>
              <a:rPr lang="fr-FR" sz="1400" dirty="0" smtClean="0"/>
              <a:t>l’AGE (au plus tard 31/12/2017).</a:t>
            </a:r>
          </a:p>
          <a:p>
            <a:pPr lvl="1" indent="-285750" algn="just">
              <a:spcBef>
                <a:spcPts val="800"/>
              </a:spcBef>
              <a:buFont typeface="Wingdings" panose="05000000000000000000" pitchFamily="2" charset="2"/>
              <a:buChar char="Ø"/>
            </a:pPr>
            <a:endParaRPr lang="fr-FR" sz="1200" dirty="0"/>
          </a:p>
          <a:p>
            <a:pPr marL="342900" lvl="1" indent="-342900" algn="just">
              <a:spcBef>
                <a:spcPts val="800"/>
              </a:spcBef>
              <a:buFont typeface="Wingdings" panose="05000000000000000000" pitchFamily="2" charset="2"/>
              <a:buChar char="q"/>
            </a:pPr>
            <a:r>
              <a:rPr lang="fr-FR" sz="2000" u="sng" dirty="0"/>
              <a:t>Sociétés dans la même situation MAIS dont une filiale directe ou indirecte était soumise à la loi </a:t>
            </a:r>
            <a:r>
              <a:rPr lang="fr-FR" sz="2000" u="sng" dirty="0" smtClean="0"/>
              <a:t>de 2013</a:t>
            </a:r>
            <a:endParaRPr lang="fr-FR" sz="2000" u="sng" dirty="0"/>
          </a:p>
          <a:p>
            <a:pPr lvl="1" indent="-285750" algn="just">
              <a:spcBef>
                <a:spcPts val="800"/>
              </a:spcBef>
              <a:buFont typeface="Wingdings" panose="05000000000000000000" pitchFamily="2" charset="2"/>
              <a:buChar char="Ø"/>
            </a:pPr>
            <a:r>
              <a:rPr lang="fr-FR" sz="1400" dirty="0"/>
              <a:t>Seuils vérifiés à la clôture des exercices </a:t>
            </a:r>
            <a:r>
              <a:rPr lang="fr-FR" sz="1400" dirty="0" smtClean="0"/>
              <a:t>31/12/2014 </a:t>
            </a:r>
            <a:r>
              <a:rPr lang="fr-FR" sz="1400" dirty="0"/>
              <a:t>et </a:t>
            </a:r>
            <a:r>
              <a:rPr lang="fr-FR" sz="1400" dirty="0" smtClean="0"/>
              <a:t>2015. </a:t>
            </a:r>
            <a:endParaRPr lang="fr-FR" sz="1400" dirty="0"/>
          </a:p>
          <a:p>
            <a:pPr lvl="1" indent="-285750" algn="just">
              <a:spcBef>
                <a:spcPts val="800"/>
              </a:spcBef>
              <a:buFont typeface="Wingdings" panose="05000000000000000000" pitchFamily="2" charset="2"/>
              <a:buChar char="Ø"/>
            </a:pPr>
            <a:r>
              <a:rPr lang="fr-FR" sz="1400" dirty="0"/>
              <a:t>AGE modifiant les </a:t>
            </a:r>
            <a:r>
              <a:rPr lang="fr-FR" sz="1400" dirty="0" smtClean="0"/>
              <a:t>statuts : 30 juin 2017</a:t>
            </a:r>
            <a:r>
              <a:rPr lang="fr-FR" sz="1400" dirty="0"/>
              <a:t>, au plus tard 6 mois après la clôture de l’exercice </a:t>
            </a:r>
            <a:r>
              <a:rPr lang="fr-FR" sz="1400" dirty="0" smtClean="0"/>
              <a:t>2016.</a:t>
            </a:r>
            <a:endParaRPr lang="fr-FR" sz="1400" dirty="0"/>
          </a:p>
          <a:p>
            <a:pPr lvl="1" indent="-285750" algn="just">
              <a:spcBef>
                <a:spcPts val="800"/>
              </a:spcBef>
              <a:buFont typeface="Wingdings" panose="05000000000000000000" pitchFamily="2" charset="2"/>
              <a:buChar char="Ø"/>
            </a:pPr>
            <a:r>
              <a:rPr lang="fr-FR" sz="1400" dirty="0"/>
              <a:t>Entrée en fonction des </a:t>
            </a:r>
            <a:r>
              <a:rPr lang="fr-FR" sz="1400" dirty="0" smtClean="0"/>
              <a:t>administrateurs : </a:t>
            </a:r>
            <a:r>
              <a:rPr lang="fr-FR" sz="1400" dirty="0"/>
              <a:t>au plus tard à la date du terme des mandats exercés, dans la ou les filiales concernées, par les administrateurs et les membres du C</a:t>
            </a:r>
            <a:r>
              <a:rPr lang="fr-FR" sz="1400" dirty="0" smtClean="0"/>
              <a:t>onseil </a:t>
            </a:r>
            <a:r>
              <a:rPr lang="fr-FR" sz="1400" dirty="0"/>
              <a:t>de surveillance représentant les </a:t>
            </a:r>
            <a:r>
              <a:rPr lang="fr-FR" sz="1400" dirty="0" smtClean="0"/>
              <a:t>salariés.</a:t>
            </a:r>
            <a:endParaRPr lang="fr-FR" sz="1400" u="sng" dirty="0"/>
          </a:p>
          <a:p>
            <a:pPr marL="4763" lvl="1" indent="0" algn="just">
              <a:buNone/>
            </a:pPr>
            <a:endParaRPr lang="fr-FR" sz="1400"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252000" lvl="2" indent="0" algn="just">
              <a:buNone/>
            </a:pPr>
            <a:endParaRPr lang="fr-FR" dirty="0" smtClean="0"/>
          </a:p>
        </p:txBody>
      </p:sp>
      <p:sp>
        <p:nvSpPr>
          <p:cNvPr id="6" name="Espace réservé du texte 1"/>
          <p:cNvSpPr>
            <a:spLocks noGrp="1"/>
          </p:cNvSpPr>
          <p:nvPr>
            <p:ph type="body" sz="quarter" idx="10"/>
          </p:nvPr>
        </p:nvSpPr>
        <p:spPr>
          <a:xfrm>
            <a:off x="431800" y="620713"/>
            <a:ext cx="8280400" cy="647700"/>
          </a:xfrm>
        </p:spPr>
        <p:txBody>
          <a:bodyPr anchor="t"/>
          <a:lstStyle/>
          <a:p>
            <a:pPr marL="627063" indent="-627063">
              <a:buFont typeface="+mj-lt"/>
              <a:buAutoNum type="romanUcPeriod" startAt="11"/>
            </a:pPr>
            <a:r>
              <a:rPr lang="fr-FR" dirty="0" smtClean="0"/>
              <a:t>Atelier : les nouveautés à prendre en compte lors des prochaines AG (5/8)</a:t>
            </a:r>
          </a:p>
          <a:p>
            <a:endParaRPr lang="fr-FR" dirty="0"/>
          </a:p>
        </p:txBody>
      </p:sp>
    </p:spTree>
    <p:extLst>
      <p:ext uri="{BB962C8B-B14F-4D97-AF65-F5344CB8AC3E}">
        <p14:creationId xmlns:p14="http://schemas.microsoft.com/office/powerpoint/2010/main" val="17802430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124</a:t>
            </a:fld>
            <a:endParaRPr lang="en-GB" dirty="0"/>
          </a:p>
        </p:txBody>
      </p:sp>
      <p:sp>
        <p:nvSpPr>
          <p:cNvPr id="3" name="Espace réservé du texte 2"/>
          <p:cNvSpPr>
            <a:spLocks noGrp="1"/>
          </p:cNvSpPr>
          <p:nvPr>
            <p:ph type="body" sz="quarter" idx="11"/>
          </p:nvPr>
        </p:nvSpPr>
        <p:spPr>
          <a:xfrm>
            <a:off x="395536" y="1484784"/>
            <a:ext cx="8316464" cy="4829616"/>
          </a:xfrm>
        </p:spPr>
        <p:txBody>
          <a:bodyPr/>
          <a:lstStyle/>
          <a:p>
            <a:pPr marL="4763" lvl="1" indent="0" algn="just">
              <a:buNone/>
            </a:pPr>
            <a:r>
              <a:rPr lang="fr-FR" b="1" dirty="0" smtClean="0"/>
              <a:t>2.</a:t>
            </a:r>
            <a:r>
              <a:rPr lang="fr-FR" dirty="0" smtClean="0"/>
              <a:t> </a:t>
            </a:r>
            <a:r>
              <a:rPr lang="fr-FR" b="1" u="sng" dirty="0" smtClean="0"/>
              <a:t>Administrateurs représentants les salariés (suite)</a:t>
            </a:r>
          </a:p>
          <a:p>
            <a:pPr marL="342900" lvl="1" indent="-342900" algn="just">
              <a:spcBef>
                <a:spcPts val="800"/>
              </a:spcBef>
              <a:buFont typeface="Wingdings" panose="05000000000000000000" pitchFamily="2" charset="2"/>
              <a:buChar char="q"/>
            </a:pPr>
            <a:r>
              <a:rPr lang="fr-FR" sz="2000" u="sng" dirty="0"/>
              <a:t>Sociétés entrant dans le champ d'application de la </a:t>
            </a:r>
            <a:r>
              <a:rPr lang="fr-FR" sz="2000" u="sng" dirty="0" smtClean="0"/>
              <a:t>loi de 2015 du </a:t>
            </a:r>
            <a:r>
              <a:rPr lang="fr-FR" sz="2000" u="sng" dirty="0"/>
              <a:t>fait de l'abaissement des seuils en effectifs</a:t>
            </a:r>
          </a:p>
          <a:p>
            <a:pPr lvl="1" indent="-285750" algn="just">
              <a:spcBef>
                <a:spcPts val="800"/>
              </a:spcBef>
              <a:buFont typeface="Wingdings" panose="05000000000000000000" pitchFamily="2" charset="2"/>
              <a:buChar char="Ø"/>
            </a:pPr>
            <a:r>
              <a:rPr lang="fr-FR" sz="1400" dirty="0"/>
              <a:t>Seuils vérifiés à la clôture des exercices </a:t>
            </a:r>
            <a:r>
              <a:rPr lang="fr-FR" sz="1400" dirty="0" smtClean="0"/>
              <a:t>31/12/2015 </a:t>
            </a:r>
            <a:r>
              <a:rPr lang="fr-FR" sz="1400" dirty="0"/>
              <a:t>et </a:t>
            </a:r>
            <a:r>
              <a:rPr lang="fr-FR" sz="1400" dirty="0" smtClean="0"/>
              <a:t>2016. </a:t>
            </a:r>
            <a:endParaRPr lang="fr-FR" sz="1400" dirty="0"/>
          </a:p>
          <a:p>
            <a:pPr lvl="1" indent="-285750" algn="just">
              <a:spcBef>
                <a:spcPts val="800"/>
              </a:spcBef>
              <a:buFont typeface="Wingdings" panose="05000000000000000000" pitchFamily="2" charset="2"/>
              <a:buChar char="Ø"/>
            </a:pPr>
            <a:r>
              <a:rPr lang="fr-FR" sz="1400" dirty="0"/>
              <a:t>AGE modifiant les </a:t>
            </a:r>
            <a:r>
              <a:rPr lang="fr-FR" sz="1400" dirty="0" smtClean="0"/>
              <a:t>statuts : 30 juin 2018</a:t>
            </a:r>
            <a:r>
              <a:rPr lang="fr-FR" sz="1400" dirty="0"/>
              <a:t>, au plus tard 6 mois après la clôture de l’exercice </a:t>
            </a:r>
            <a:r>
              <a:rPr lang="fr-FR" sz="1400" dirty="0" smtClean="0"/>
              <a:t>2017.</a:t>
            </a:r>
            <a:endParaRPr lang="fr-FR" sz="1400" dirty="0"/>
          </a:p>
          <a:p>
            <a:pPr lvl="1" indent="-285750" algn="just">
              <a:spcBef>
                <a:spcPts val="800"/>
              </a:spcBef>
              <a:buFont typeface="Wingdings" panose="05000000000000000000" pitchFamily="2" charset="2"/>
              <a:buChar char="Ø"/>
            </a:pPr>
            <a:r>
              <a:rPr lang="fr-FR" sz="1400" dirty="0"/>
              <a:t>Entrée en fonction des </a:t>
            </a:r>
            <a:r>
              <a:rPr lang="fr-FR" sz="1400" dirty="0" smtClean="0"/>
              <a:t>administrateurs: </a:t>
            </a:r>
            <a:r>
              <a:rPr lang="fr-FR" sz="1400" dirty="0"/>
              <a:t>au plus tard 6 mois après </a:t>
            </a:r>
            <a:r>
              <a:rPr lang="fr-FR" sz="1400" dirty="0" smtClean="0"/>
              <a:t>l’AGE (au plus tard 31/12/2018)</a:t>
            </a:r>
          </a:p>
          <a:p>
            <a:pPr marL="362250" lvl="1" indent="0" algn="just">
              <a:spcBef>
                <a:spcPts val="800"/>
              </a:spcBef>
              <a:buNone/>
            </a:pPr>
            <a:endParaRPr lang="fr-FR" sz="1400" dirty="0"/>
          </a:p>
          <a:p>
            <a:pPr marL="342900" lvl="1" indent="-342900" algn="just">
              <a:spcBef>
                <a:spcPts val="800"/>
              </a:spcBef>
              <a:buFont typeface="Wingdings" panose="05000000000000000000" pitchFamily="2" charset="2"/>
              <a:buChar char="q"/>
            </a:pPr>
            <a:r>
              <a:rPr lang="fr-FR" sz="2000" u="sng" dirty="0"/>
              <a:t>Sociétés dans la même situation MAIS dont une filiale directe ou indirecte était soumise à la </a:t>
            </a:r>
            <a:r>
              <a:rPr lang="fr-FR" sz="2000" u="sng" dirty="0" smtClean="0"/>
              <a:t>loi de 2013</a:t>
            </a:r>
            <a:endParaRPr lang="fr-FR" sz="2000" u="sng" dirty="0"/>
          </a:p>
          <a:p>
            <a:pPr lvl="1" indent="-285750" algn="just">
              <a:spcBef>
                <a:spcPts val="800"/>
              </a:spcBef>
              <a:buFont typeface="Wingdings" panose="05000000000000000000" pitchFamily="2" charset="2"/>
              <a:buChar char="Ø"/>
            </a:pPr>
            <a:r>
              <a:rPr lang="fr-FR" sz="1400" dirty="0"/>
              <a:t>Seuils vérifiés à la clôture des exercices </a:t>
            </a:r>
            <a:r>
              <a:rPr lang="fr-FR" sz="1400" dirty="0" smtClean="0"/>
              <a:t>31/12/2015 </a:t>
            </a:r>
            <a:r>
              <a:rPr lang="fr-FR" sz="1400" dirty="0"/>
              <a:t>et </a:t>
            </a:r>
            <a:r>
              <a:rPr lang="fr-FR" sz="1400" dirty="0" smtClean="0"/>
              <a:t>2016. </a:t>
            </a:r>
            <a:endParaRPr lang="fr-FR" sz="1400" dirty="0"/>
          </a:p>
          <a:p>
            <a:pPr lvl="1" indent="-285750" algn="just">
              <a:spcBef>
                <a:spcPts val="800"/>
              </a:spcBef>
              <a:buFont typeface="Wingdings" panose="05000000000000000000" pitchFamily="2" charset="2"/>
              <a:buChar char="Ø"/>
            </a:pPr>
            <a:r>
              <a:rPr lang="fr-FR" sz="1400" dirty="0"/>
              <a:t>AGE modifiant les </a:t>
            </a:r>
            <a:r>
              <a:rPr lang="fr-FR" sz="1400" dirty="0" smtClean="0"/>
              <a:t>statuts : 30 juin 2018</a:t>
            </a:r>
            <a:r>
              <a:rPr lang="fr-FR" sz="1400" dirty="0"/>
              <a:t>, au plus tard 6 mois après la clôture de l’exercice </a:t>
            </a:r>
            <a:r>
              <a:rPr lang="fr-FR" sz="1400" dirty="0" smtClean="0"/>
              <a:t>2017.</a:t>
            </a:r>
            <a:endParaRPr lang="fr-FR" sz="1400" dirty="0"/>
          </a:p>
          <a:p>
            <a:pPr lvl="1" indent="-285750" algn="just">
              <a:spcBef>
                <a:spcPts val="800"/>
              </a:spcBef>
              <a:buFont typeface="Wingdings" panose="05000000000000000000" pitchFamily="2" charset="2"/>
              <a:buChar char="Ø"/>
            </a:pPr>
            <a:r>
              <a:rPr lang="fr-FR" sz="1400" dirty="0"/>
              <a:t>Entrée en fonction des </a:t>
            </a:r>
            <a:r>
              <a:rPr lang="fr-FR" sz="1400" dirty="0" smtClean="0"/>
              <a:t>administrateurs : </a:t>
            </a:r>
            <a:r>
              <a:rPr lang="fr-FR" sz="1400" dirty="0"/>
              <a:t>au plus tard à la date du terme des mandats exercés, dans la ou les filiales concernées, par les administrateurs et les membres du </a:t>
            </a:r>
            <a:r>
              <a:rPr lang="fr-FR" sz="1400" dirty="0" smtClean="0"/>
              <a:t>Conseil </a:t>
            </a:r>
            <a:r>
              <a:rPr lang="fr-FR" sz="1400" dirty="0"/>
              <a:t>de surveillance représentant les </a:t>
            </a:r>
            <a:r>
              <a:rPr lang="fr-FR" sz="1400" dirty="0" smtClean="0"/>
              <a:t>salariés.</a:t>
            </a:r>
            <a:endParaRPr lang="fr-FR" sz="1400" u="sng" dirty="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252000" lvl="2" indent="0" algn="just">
              <a:buNone/>
            </a:pPr>
            <a:endParaRPr lang="fr-FR" dirty="0" smtClean="0"/>
          </a:p>
        </p:txBody>
      </p:sp>
      <p:sp>
        <p:nvSpPr>
          <p:cNvPr id="5" name="Espace réservé du texte 1"/>
          <p:cNvSpPr>
            <a:spLocks noGrp="1"/>
          </p:cNvSpPr>
          <p:nvPr>
            <p:ph type="body" sz="quarter" idx="10"/>
          </p:nvPr>
        </p:nvSpPr>
        <p:spPr>
          <a:xfrm>
            <a:off x="431800" y="620713"/>
            <a:ext cx="8280400" cy="647700"/>
          </a:xfrm>
        </p:spPr>
        <p:txBody>
          <a:bodyPr anchor="t"/>
          <a:lstStyle/>
          <a:p>
            <a:pPr marL="627063" indent="-627063">
              <a:buFont typeface="+mj-lt"/>
              <a:buAutoNum type="romanUcPeriod" startAt="11"/>
            </a:pPr>
            <a:r>
              <a:rPr lang="fr-FR" dirty="0" smtClean="0"/>
              <a:t>Atelier : les nouveautés à prendre en compte lors des prochaines AG (6/8)</a:t>
            </a:r>
          </a:p>
          <a:p>
            <a:endParaRPr lang="fr-FR" dirty="0"/>
          </a:p>
        </p:txBody>
      </p:sp>
    </p:spTree>
    <p:extLst>
      <p:ext uri="{BB962C8B-B14F-4D97-AF65-F5344CB8AC3E}">
        <p14:creationId xmlns:p14="http://schemas.microsoft.com/office/powerpoint/2010/main" val="15737899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125</a:t>
            </a:fld>
            <a:endParaRPr lang="en-GB" dirty="0"/>
          </a:p>
        </p:txBody>
      </p:sp>
      <p:sp>
        <p:nvSpPr>
          <p:cNvPr id="3" name="Espace réservé du texte 2"/>
          <p:cNvSpPr>
            <a:spLocks noGrp="1"/>
          </p:cNvSpPr>
          <p:nvPr>
            <p:ph type="body" sz="quarter" idx="11"/>
          </p:nvPr>
        </p:nvSpPr>
        <p:spPr>
          <a:xfrm>
            <a:off x="395536" y="1484784"/>
            <a:ext cx="8316464" cy="4829616"/>
          </a:xfrm>
        </p:spPr>
        <p:txBody>
          <a:bodyPr/>
          <a:lstStyle/>
          <a:p>
            <a:pPr marL="4763" lvl="1" indent="0" algn="just">
              <a:buNone/>
            </a:pPr>
            <a:r>
              <a:rPr lang="fr-FR" b="1" dirty="0" smtClean="0"/>
              <a:t>2.</a:t>
            </a:r>
            <a:r>
              <a:rPr lang="fr-FR" dirty="0" smtClean="0"/>
              <a:t> </a:t>
            </a:r>
            <a:r>
              <a:rPr lang="fr-FR" b="1" u="sng" dirty="0" smtClean="0"/>
              <a:t>Administrateurs représentants les salariés : art. L.225-27-1 III C. </a:t>
            </a:r>
            <a:r>
              <a:rPr lang="fr-FR" b="1" u="sng" dirty="0" err="1" smtClean="0"/>
              <a:t>com</a:t>
            </a:r>
            <a:endParaRPr lang="fr-FR" b="1" u="sng" dirty="0" smtClean="0"/>
          </a:p>
          <a:p>
            <a:pPr lvl="0" algn="just">
              <a:spcBef>
                <a:spcPts val="800"/>
              </a:spcBef>
              <a:buFont typeface="Wingdings" panose="05000000000000000000" pitchFamily="2" charset="2"/>
              <a:buChar char="q"/>
            </a:pPr>
            <a:r>
              <a:rPr lang="fr-FR" u="sng" dirty="0"/>
              <a:t>Nombre minimum d’administrateurs à désigner</a:t>
            </a:r>
            <a:endParaRPr lang="fr-FR" sz="1200" u="sng" dirty="0"/>
          </a:p>
          <a:p>
            <a:pPr lvl="1" indent="-285750" algn="just">
              <a:spcBef>
                <a:spcPts val="800"/>
              </a:spcBef>
              <a:buFont typeface="Wingdings" panose="05000000000000000000" pitchFamily="2" charset="2"/>
              <a:buChar char="Ø"/>
            </a:pPr>
            <a:r>
              <a:rPr lang="fr-FR" sz="1400" dirty="0"/>
              <a:t>Conseil ≤ 12 membres : 1</a:t>
            </a:r>
          </a:p>
          <a:p>
            <a:pPr lvl="1" indent="-285750" algn="just">
              <a:spcBef>
                <a:spcPts val="800"/>
              </a:spcBef>
              <a:buFont typeface="Wingdings" panose="05000000000000000000" pitchFamily="2" charset="2"/>
              <a:buChar char="Ø"/>
            </a:pPr>
            <a:r>
              <a:rPr lang="fr-FR" sz="1400" dirty="0"/>
              <a:t>Conseil &gt; 12 membres : 2 </a:t>
            </a:r>
            <a:endParaRPr lang="fr-FR" sz="1400" dirty="0" smtClean="0"/>
          </a:p>
          <a:p>
            <a:pPr marL="362250" lvl="1" indent="0" algn="just">
              <a:spcBef>
                <a:spcPts val="800"/>
              </a:spcBef>
              <a:buNone/>
            </a:pPr>
            <a:endParaRPr lang="fr-FR" sz="1400" dirty="0"/>
          </a:p>
          <a:p>
            <a:pPr lvl="0" algn="just">
              <a:spcBef>
                <a:spcPts val="800"/>
              </a:spcBef>
              <a:buFont typeface="Wingdings" panose="05000000000000000000" pitchFamily="2" charset="2"/>
              <a:buChar char="q"/>
            </a:pPr>
            <a:r>
              <a:rPr lang="fr-FR" u="sng" dirty="0" smtClean="0"/>
              <a:t>Durée </a:t>
            </a:r>
            <a:r>
              <a:rPr lang="fr-FR" u="sng" dirty="0"/>
              <a:t>du mandat</a:t>
            </a:r>
          </a:p>
          <a:p>
            <a:pPr lvl="1" indent="-285750" algn="just">
              <a:spcBef>
                <a:spcPts val="800"/>
              </a:spcBef>
              <a:buFont typeface="Wingdings" panose="05000000000000000000" pitchFamily="2" charset="2"/>
              <a:buChar char="Ø"/>
            </a:pPr>
            <a:r>
              <a:rPr lang="fr-FR" sz="1400" dirty="0"/>
              <a:t>Fixée par les statuts, 6 ans maximum</a:t>
            </a:r>
          </a:p>
          <a:p>
            <a:pPr lvl="1" indent="-285750" algn="just">
              <a:spcBef>
                <a:spcPts val="800"/>
              </a:spcBef>
              <a:buFont typeface="Wingdings" panose="05000000000000000000" pitchFamily="2" charset="2"/>
              <a:buChar char="Ø"/>
            </a:pPr>
            <a:r>
              <a:rPr lang="fr-FR" sz="1400" dirty="0"/>
              <a:t>Renouvelable sauf stipulation </a:t>
            </a:r>
            <a:r>
              <a:rPr lang="fr-FR" sz="1400" dirty="0" smtClean="0"/>
              <a:t>statutaire contraire</a:t>
            </a:r>
          </a:p>
          <a:p>
            <a:pPr marL="362250" lvl="1" indent="0" algn="just">
              <a:spcBef>
                <a:spcPts val="800"/>
              </a:spcBef>
              <a:buNone/>
            </a:pPr>
            <a:endParaRPr lang="fr-FR" sz="1400" dirty="0"/>
          </a:p>
          <a:p>
            <a:pPr lvl="0" algn="just">
              <a:spcBef>
                <a:spcPts val="800"/>
              </a:spcBef>
              <a:buFont typeface="Wingdings" panose="05000000000000000000" pitchFamily="2" charset="2"/>
              <a:buChar char="q"/>
            </a:pPr>
            <a:r>
              <a:rPr lang="fr-FR" u="sng" dirty="0"/>
              <a:t>Incompatibilités</a:t>
            </a:r>
          </a:p>
          <a:p>
            <a:pPr lvl="1" indent="-285750" algn="just">
              <a:spcBef>
                <a:spcPts val="800"/>
              </a:spcBef>
              <a:buFont typeface="Wingdings" panose="05000000000000000000" pitchFamily="2" charset="2"/>
              <a:buChar char="Ø"/>
            </a:pPr>
            <a:r>
              <a:rPr lang="fr-FR" sz="1400" dirty="0"/>
              <a:t>Institutions représentant le personnel, CHSCT, comité européen…</a:t>
            </a:r>
          </a:p>
          <a:p>
            <a:pPr lvl="1" indent="-285750" algn="just">
              <a:spcBef>
                <a:spcPts val="800"/>
              </a:spcBef>
              <a:buFont typeface="Wingdings" panose="05000000000000000000" pitchFamily="2" charset="2"/>
              <a:buChar char="Ø"/>
            </a:pPr>
            <a:r>
              <a:rPr lang="fr-FR" sz="1400" dirty="0"/>
              <a:t>Démission sous 8 jours d’une fonction incompatible ou démission d’office du mandat d’administrateur</a:t>
            </a:r>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4763" lvl="1" indent="0" algn="just">
              <a:buNone/>
            </a:pPr>
            <a:endParaRPr lang="fr-FR" b="1" u="sng" dirty="0" smtClean="0"/>
          </a:p>
          <a:p>
            <a:pPr marL="252000" lvl="2" indent="0" algn="just">
              <a:buNone/>
            </a:pPr>
            <a:endParaRPr lang="fr-FR" dirty="0" smtClean="0"/>
          </a:p>
        </p:txBody>
      </p:sp>
      <p:sp>
        <p:nvSpPr>
          <p:cNvPr id="5" name="Espace réservé du texte 1"/>
          <p:cNvSpPr>
            <a:spLocks noGrp="1"/>
          </p:cNvSpPr>
          <p:nvPr>
            <p:ph type="body" sz="quarter" idx="10"/>
          </p:nvPr>
        </p:nvSpPr>
        <p:spPr>
          <a:xfrm>
            <a:off x="431800" y="620713"/>
            <a:ext cx="8280400" cy="647700"/>
          </a:xfrm>
        </p:spPr>
        <p:txBody>
          <a:bodyPr anchor="t"/>
          <a:lstStyle/>
          <a:p>
            <a:pPr marL="627063" indent="-627063">
              <a:buFont typeface="+mj-lt"/>
              <a:buAutoNum type="romanUcPeriod" startAt="11"/>
            </a:pPr>
            <a:r>
              <a:rPr lang="fr-FR" dirty="0" smtClean="0"/>
              <a:t>Atelier : les nouveautés à prendre en compte lors des prochaines AG (7/8)</a:t>
            </a:r>
          </a:p>
          <a:p>
            <a:endParaRPr lang="fr-FR" dirty="0"/>
          </a:p>
        </p:txBody>
      </p:sp>
    </p:spTree>
    <p:extLst>
      <p:ext uri="{BB962C8B-B14F-4D97-AF65-F5344CB8AC3E}">
        <p14:creationId xmlns:p14="http://schemas.microsoft.com/office/powerpoint/2010/main" val="23090749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126</a:t>
            </a:fld>
            <a:endParaRPr lang="en-GB" dirty="0"/>
          </a:p>
        </p:txBody>
      </p:sp>
      <p:sp>
        <p:nvSpPr>
          <p:cNvPr id="3" name="Espace réservé du texte 2"/>
          <p:cNvSpPr>
            <a:spLocks noGrp="1"/>
          </p:cNvSpPr>
          <p:nvPr>
            <p:ph type="body" sz="quarter" idx="11"/>
          </p:nvPr>
        </p:nvSpPr>
        <p:spPr>
          <a:xfrm>
            <a:off x="395536" y="1484784"/>
            <a:ext cx="8316464" cy="4829616"/>
          </a:xfrm>
        </p:spPr>
        <p:txBody>
          <a:bodyPr/>
          <a:lstStyle/>
          <a:p>
            <a:pPr marL="4763" lvl="1" indent="0" algn="just">
              <a:buNone/>
            </a:pPr>
            <a:r>
              <a:rPr lang="fr-FR" b="1" dirty="0" smtClean="0"/>
              <a:t>3. </a:t>
            </a:r>
            <a:r>
              <a:rPr lang="fr-FR" b="1" u="sng" dirty="0" smtClean="0"/>
              <a:t>Rapport de gestion</a:t>
            </a:r>
          </a:p>
          <a:p>
            <a:pPr marL="4763" lvl="1" indent="0" algn="just">
              <a:buNone/>
            </a:pPr>
            <a:endParaRPr lang="fr-FR" b="1" u="sng" dirty="0" smtClean="0"/>
          </a:p>
          <a:p>
            <a:pPr marL="4763" lvl="1" indent="0">
              <a:buNone/>
            </a:pPr>
            <a:r>
              <a:rPr lang="fr-FR" b="1" dirty="0" smtClean="0"/>
              <a:t>Loi El </a:t>
            </a:r>
            <a:r>
              <a:rPr lang="fr-FR" b="1" dirty="0" err="1" smtClean="0"/>
              <a:t>Khomri</a:t>
            </a:r>
            <a:r>
              <a:rPr lang="fr-FR" b="1" dirty="0" smtClean="0"/>
              <a:t> : article 37 : impose une nouvelle obligation de </a:t>
            </a:r>
            <a:r>
              <a:rPr lang="fr-FR" b="1" dirty="0" err="1" smtClean="0"/>
              <a:t>reporting</a:t>
            </a:r>
            <a:r>
              <a:rPr lang="fr-FR" b="1" dirty="0" smtClean="0"/>
              <a:t> sur la négociation sociale</a:t>
            </a:r>
          </a:p>
          <a:p>
            <a:pPr marL="4763" lvl="1" indent="0">
              <a:buNone/>
            </a:pPr>
            <a:endParaRPr lang="fr-FR" b="1" dirty="0" smtClean="0"/>
          </a:p>
          <a:p>
            <a:pPr marL="4763" lvl="1" indent="0">
              <a:buNone/>
            </a:pPr>
            <a:r>
              <a:rPr lang="fr-FR" sz="1400" dirty="0" smtClean="0"/>
              <a:t>Art</a:t>
            </a:r>
            <a:r>
              <a:rPr lang="fr-FR" sz="1400" dirty="0"/>
              <a:t>. </a:t>
            </a:r>
            <a:r>
              <a:rPr lang="fr-FR" sz="1400" dirty="0" smtClean="0"/>
              <a:t>L. 225-102-1 </a:t>
            </a:r>
            <a:r>
              <a:rPr lang="fr-FR" sz="1400" dirty="0"/>
              <a:t>du Code de </a:t>
            </a:r>
            <a:r>
              <a:rPr lang="fr-FR" sz="1400" dirty="0" smtClean="0"/>
              <a:t>commerce : </a:t>
            </a:r>
            <a:r>
              <a:rPr lang="fr-FR" sz="1400" dirty="0"/>
              <a:t>le </a:t>
            </a:r>
            <a:r>
              <a:rPr lang="fr-FR" sz="1400" dirty="0" smtClean="0"/>
              <a:t>Conseil </a:t>
            </a:r>
            <a:r>
              <a:rPr lang="fr-FR" sz="1400" dirty="0"/>
              <a:t>d’administration (directoire</a:t>
            </a:r>
            <a:r>
              <a:rPr lang="fr-FR" sz="1400" dirty="0" smtClean="0"/>
              <a:t>) doit présenter </a:t>
            </a:r>
            <a:r>
              <a:rPr lang="fr-FR" sz="1400" dirty="0"/>
              <a:t>par à l’AG </a:t>
            </a:r>
            <a:r>
              <a:rPr lang="fr-FR" sz="1400" dirty="0" smtClean="0"/>
              <a:t>un rapport annuel sur la </a:t>
            </a:r>
            <a:r>
              <a:rPr lang="fr-FR" sz="1400" dirty="0"/>
              <a:t>responsabilité </a:t>
            </a:r>
            <a:r>
              <a:rPr lang="fr-FR" sz="1400" dirty="0" smtClean="0"/>
              <a:t>sociale des entreprises : ce rapport « doit faire état des accords collectifs conclus dans l’entreprise et de leurs impacts sur la performance économique de l’entreprise ainsi que sur les conditions de travail des salariés ».</a:t>
            </a:r>
          </a:p>
          <a:p>
            <a:pPr marL="4763" lvl="1" indent="0">
              <a:buNone/>
            </a:pPr>
            <a:r>
              <a:rPr lang="fr-FR" sz="1400" dirty="0" smtClean="0"/>
              <a:t>L’article R 225-105-1 du Code de commerce qui fixe la liste des informations figurant dans ce rapport n’a pas encore été modifié.</a:t>
            </a:r>
          </a:p>
          <a:p>
            <a:pPr marL="252000" lvl="2" indent="0" algn="just">
              <a:buNone/>
            </a:pPr>
            <a:endParaRPr lang="fr-FR" dirty="0" smtClean="0"/>
          </a:p>
        </p:txBody>
      </p:sp>
      <p:sp>
        <p:nvSpPr>
          <p:cNvPr id="5" name="Espace réservé du texte 1"/>
          <p:cNvSpPr>
            <a:spLocks noGrp="1"/>
          </p:cNvSpPr>
          <p:nvPr>
            <p:ph type="body" sz="quarter" idx="10"/>
          </p:nvPr>
        </p:nvSpPr>
        <p:spPr>
          <a:xfrm>
            <a:off x="431800" y="620713"/>
            <a:ext cx="8280400" cy="647700"/>
          </a:xfrm>
        </p:spPr>
        <p:txBody>
          <a:bodyPr anchor="t"/>
          <a:lstStyle/>
          <a:p>
            <a:pPr marL="627063" indent="-627063">
              <a:buFont typeface="+mj-lt"/>
              <a:buAutoNum type="romanUcPeriod" startAt="11"/>
            </a:pPr>
            <a:r>
              <a:rPr lang="fr-FR" dirty="0" smtClean="0"/>
              <a:t>Atelier : les nouveautés à prendre en compte lors des prochaines AG (8/8)</a:t>
            </a:r>
          </a:p>
          <a:p>
            <a:endParaRPr lang="fr-FR" dirty="0"/>
          </a:p>
        </p:txBody>
      </p:sp>
    </p:spTree>
    <p:extLst>
      <p:ext uri="{BB962C8B-B14F-4D97-AF65-F5344CB8AC3E}">
        <p14:creationId xmlns:p14="http://schemas.microsoft.com/office/powerpoint/2010/main" val="21471391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Questions ?</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127</a:t>
            </a:fld>
            <a:endParaRPr lang="en-GB" dirty="0"/>
          </a:p>
        </p:txBody>
      </p:sp>
      <p:sp>
        <p:nvSpPr>
          <p:cNvPr id="3" name="Espace réservé du texte 2"/>
          <p:cNvSpPr>
            <a:spLocks noGrp="1"/>
          </p:cNvSpPr>
          <p:nvPr>
            <p:ph type="body" sz="quarter" idx="11"/>
          </p:nvPr>
        </p:nvSpPr>
        <p:spPr/>
        <p:txBody>
          <a:bodyPr/>
          <a:lstStyle/>
          <a:p>
            <a:pPr marL="0" indent="0">
              <a:buNone/>
            </a:pPr>
            <a:endParaRPr lang="fr-FR" dirty="0" smtClean="0"/>
          </a:p>
          <a:p>
            <a:pPr marL="0" indent="0">
              <a:buNone/>
            </a:pPr>
            <a:endParaRPr lang="fr-FR" dirty="0"/>
          </a:p>
        </p:txBody>
      </p:sp>
      <p:pic>
        <p:nvPicPr>
          <p:cNvPr id="7" name="Image 6" descr="CMSLegal_ImageFromFi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930408"/>
            <a:ext cx="2520280" cy="2520280"/>
          </a:xfrm>
          <a:prstGeom prst="rect">
            <a:avLst/>
          </a:prstGeom>
        </p:spPr>
      </p:pic>
    </p:spTree>
    <p:extLst>
      <p:ext uri="{BB962C8B-B14F-4D97-AF65-F5344CB8AC3E}">
        <p14:creationId xmlns:p14="http://schemas.microsoft.com/office/powerpoint/2010/main" val="23871453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9552" y="4077072"/>
            <a:ext cx="4896544" cy="2376264"/>
          </a:xfrm>
        </p:spPr>
        <p:txBody>
          <a:bodyPr/>
          <a:lstStyle/>
          <a:p>
            <a:pPr lvl="0">
              <a:defRPr/>
            </a:pPr>
            <a:endParaRPr lang="en-GB" b="0" dirty="0" smtClean="0">
              <a:solidFill>
                <a:prstClr val="black"/>
              </a:solidFill>
              <a:ea typeface="+mn-ea"/>
            </a:endParaRPr>
          </a:p>
          <a:p>
            <a:r>
              <a:rPr lang="fr-FR" dirty="0"/>
              <a:t>CMS Bureau Francis Lefebvre, 2 rue Ancelle 92522 Neuilly-sur-Seine Cedex - France </a:t>
            </a:r>
            <a:r>
              <a:rPr lang="fr-FR" b="0" dirty="0"/>
              <a:t/>
            </a:r>
            <a:br>
              <a:rPr lang="fr-FR" b="0" dirty="0"/>
            </a:br>
            <a:r>
              <a:rPr lang="fr-FR" b="0" dirty="0"/>
              <a:t>T +33 1 47 38 55 00 - </a:t>
            </a:r>
            <a:r>
              <a:rPr lang="fr-FR" b="0" dirty="0" err="1">
                <a:hlinkClick r:id="rId3"/>
              </a:rPr>
              <a:t>cms.law</a:t>
            </a:r>
            <a:r>
              <a:rPr lang="fr-FR" b="0" dirty="0">
                <a:hlinkClick r:id="rId3"/>
              </a:rPr>
              <a:t>/</a:t>
            </a:r>
            <a:r>
              <a:rPr lang="fr-FR" b="0" dirty="0" err="1">
                <a:hlinkClick r:id="rId3"/>
              </a:rPr>
              <a:t>bfl</a:t>
            </a:r>
            <a:r>
              <a:rPr lang="fr-FR" dirty="0"/>
              <a:t/>
            </a:r>
            <a:br>
              <a:rPr lang="fr-FR" dirty="0"/>
            </a:br>
            <a:r>
              <a:rPr lang="fr-FR" dirty="0"/>
              <a:t/>
            </a:r>
            <a:br>
              <a:rPr lang="fr-FR" dirty="0"/>
            </a:br>
            <a:r>
              <a:rPr lang="fr-FR" dirty="0"/>
              <a:t>CMS Bureau Francis Lefebvre, </a:t>
            </a:r>
            <a:r>
              <a:rPr lang="fr-FR" b="0" dirty="0"/>
              <a:t>entité opérant sous la forme d’une société d'exercice libéral à forme anonyme (SELAFA), est membre du groupement européen d'intérêt économique CMS </a:t>
            </a:r>
            <a:r>
              <a:rPr lang="fr-FR" b="0" dirty="0" err="1"/>
              <a:t>Legal</a:t>
            </a:r>
            <a:r>
              <a:rPr lang="fr-FR" b="0" dirty="0"/>
              <a:t> Services EEIG (CMS EEIG), qui coordonne un ensemble de cabinets d’avocats indépendants. CMS EEIG n’assure aucun service auprès de la clientèle. Seuls les cabinets d’avocats membres offrent des prestations de services dans leurs ressorts géographiques respectifs. CMS EEIG et chacun des cabinets d’avocats qui en est membre, sont des entités juridiques distinctes dont aucune n’a autorité pour engager les autres. CMS EEIG et chacun des cabinets d’avocats membres sont responsables de leurs propres actes ou manquements, et non de ceux des autres membres du groupement. L’utilisation de la marque « CMS » et du terme « le cabinet CMS » désigne certains ou la totalité des cabinets d’avocats membres, ou encore leurs bureaux. Consulter le site Internet </a:t>
            </a:r>
            <a:r>
              <a:rPr lang="fr-FR" b="0" dirty="0" err="1">
                <a:hlinkClick r:id="rId3"/>
              </a:rPr>
              <a:t>cms.law</a:t>
            </a:r>
            <a:r>
              <a:rPr lang="fr-FR" b="0" dirty="0">
                <a:hlinkClick r:id="rId3"/>
              </a:rPr>
              <a:t>/</a:t>
            </a:r>
            <a:r>
              <a:rPr lang="fr-FR" b="0" dirty="0" err="1">
                <a:hlinkClick r:id="rId3"/>
              </a:rPr>
              <a:t>bfl</a:t>
            </a:r>
            <a:r>
              <a:rPr lang="fr-FR" b="0" dirty="0"/>
              <a:t> pour obtenir des informations complémentaires.</a:t>
            </a:r>
            <a:br>
              <a:rPr lang="fr-FR" b="0" dirty="0"/>
            </a:br>
            <a:endParaRPr lang="fr-FR" b="0" dirty="0"/>
          </a:p>
          <a:p>
            <a:r>
              <a:rPr lang="fr-FR" b="0" dirty="0"/>
              <a:t>Implantations CMS : Aberdeen, Alger, Amsterdam, Anvers, Barcelone, Belgrade, Berlin, Bogota, Bratislava, Bristol, Bruxelles, Bucarest, Budapest, Casablanca, Cologne, Dubaï, Düsseldorf, Édimbourg, Francfort, Genève, Glasgow, Hambourg, Hong Kong, Istanbul, Kiev, Leipzig, Lima, Lisbonne, Ljubljana, Londres, Luxembourg, Lyon, Madrid, Medellín, Mexico, Milan, Moscou, Munich, Muscat, Paris, Pékin, Podgorica, Prague, Rio de Janeiro, Rome, Santiago du Chili, Sarajevo, Séville, Shanghai, Sofia, Strasbourg, Stuttgart, Téhéran, Tirana, Utrecht, Varsovie, Vienne, Zagreb et Zurich.</a:t>
            </a:r>
          </a:p>
          <a:p>
            <a:pPr lvl="0">
              <a:defRPr/>
            </a:pPr>
            <a:endParaRPr lang="en-GB" b="0" dirty="0">
              <a:solidFill>
                <a:prstClr val="black"/>
              </a:solidFill>
              <a:ea typeface="+mn-ea"/>
            </a:endParaRPr>
          </a:p>
        </p:txBody>
      </p:sp>
      <p:sp>
        <p:nvSpPr>
          <p:cNvPr id="3" name="Rectangle 2"/>
          <p:cNvSpPr/>
          <p:nvPr/>
        </p:nvSpPr>
        <p:spPr>
          <a:xfrm>
            <a:off x="323528" y="332656"/>
            <a:ext cx="871296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8235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buNone/>
            </a:pPr>
            <a:r>
              <a:rPr lang="fr-FR" b="1" u="sng" dirty="0" smtClean="0"/>
              <a:t>C. com., art</a:t>
            </a:r>
            <a:r>
              <a:rPr lang="fr-FR" b="1" u="sng" dirty="0"/>
              <a:t>. L. </a:t>
            </a:r>
            <a:r>
              <a:rPr lang="fr-FR" b="1" u="sng" dirty="0" smtClean="0"/>
              <a:t>225-102-4, I</a:t>
            </a:r>
            <a:r>
              <a:rPr lang="fr-FR" b="1" u="sng" dirty="0"/>
              <a:t> </a:t>
            </a:r>
            <a:r>
              <a:rPr lang="fr-FR" b="1" u="sng" dirty="0" smtClean="0"/>
              <a:t>(futur) (suite) </a:t>
            </a:r>
            <a:r>
              <a:rPr lang="fr-FR" u="sng" dirty="0" smtClean="0"/>
              <a:t>: </a:t>
            </a:r>
          </a:p>
          <a:p>
            <a:pPr marL="0" lvl="0" indent="0" algn="just">
              <a:buNone/>
            </a:pPr>
            <a:endParaRPr lang="fr-FR" dirty="0" smtClean="0"/>
          </a:p>
          <a:p>
            <a:pPr marL="0" lvl="0" indent="0" algn="just">
              <a:buNone/>
            </a:pPr>
            <a:r>
              <a:rPr lang="fr-FR" dirty="0" smtClean="0"/>
              <a:t>«</a:t>
            </a:r>
            <a:r>
              <a:rPr lang="fr-FR" dirty="0"/>
              <a:t> </a:t>
            </a:r>
            <a:r>
              <a:rPr lang="fr-FR" i="1" dirty="0"/>
              <a:t>Le plan a vocation à être élaboré en association avec les parties prenantes de la société, le cas échéant dans le cadre d'initiatives pluripartites au sein de filières ou à l'échelle territoriale. Il </a:t>
            </a:r>
            <a:r>
              <a:rPr lang="fr-FR" b="1" i="1" dirty="0"/>
              <a:t>comprend</a:t>
            </a:r>
            <a:r>
              <a:rPr lang="fr-FR" i="1" dirty="0"/>
              <a:t> les mesures suivantes :</a:t>
            </a:r>
          </a:p>
          <a:p>
            <a:pPr marL="457200" indent="-457200">
              <a:buFont typeface="+mj-lt"/>
              <a:buAutoNum type="arabicParenR"/>
            </a:pPr>
            <a:r>
              <a:rPr lang="fr-FR" i="1" dirty="0" smtClean="0"/>
              <a:t>Une </a:t>
            </a:r>
            <a:r>
              <a:rPr lang="fr-FR" b="1" i="1" dirty="0"/>
              <a:t>cartographie des risques </a:t>
            </a:r>
            <a:r>
              <a:rPr lang="fr-FR" i="1" dirty="0"/>
              <a:t>destinée à leur identification, leur analyse et leur hiérarchisation ;</a:t>
            </a:r>
          </a:p>
          <a:p>
            <a:pPr marL="457200" indent="-457200">
              <a:buFont typeface="+mj-lt"/>
              <a:buAutoNum type="arabicParenR"/>
            </a:pPr>
            <a:r>
              <a:rPr lang="fr-FR" i="1" dirty="0" smtClean="0"/>
              <a:t>Des </a:t>
            </a:r>
            <a:r>
              <a:rPr lang="fr-FR" i="1" dirty="0"/>
              <a:t>procédures d'évaluation régulière de la situation des filiales, des sous-traitants ou fournisseurs avec lesquels est entretenue une relation commerciale établie, au regard de la cartographie des risques </a:t>
            </a:r>
            <a:r>
              <a:rPr lang="fr-FR" i="1" dirty="0" smtClean="0"/>
              <a:t>;</a:t>
            </a:r>
            <a:endParaRPr lang="fr-FR" i="1"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13</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(8/18)</a:t>
            </a:r>
            <a:endParaRPr lang="fr-FR" dirty="0"/>
          </a:p>
        </p:txBody>
      </p:sp>
    </p:spTree>
    <p:extLst>
      <p:ext uri="{BB962C8B-B14F-4D97-AF65-F5344CB8AC3E}">
        <p14:creationId xmlns:p14="http://schemas.microsoft.com/office/powerpoint/2010/main" val="37426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buNone/>
            </a:pPr>
            <a:r>
              <a:rPr lang="fr-FR" b="1" u="sng" dirty="0" smtClean="0"/>
              <a:t>C. com., art</a:t>
            </a:r>
            <a:r>
              <a:rPr lang="fr-FR" b="1" u="sng" dirty="0"/>
              <a:t>. L. </a:t>
            </a:r>
            <a:r>
              <a:rPr lang="fr-FR" b="1" u="sng" dirty="0" smtClean="0"/>
              <a:t>225-102-4, I</a:t>
            </a:r>
            <a:r>
              <a:rPr lang="fr-FR" b="1" u="sng" dirty="0"/>
              <a:t> </a:t>
            </a:r>
            <a:r>
              <a:rPr lang="fr-FR" b="1" u="sng" dirty="0" smtClean="0"/>
              <a:t>(futur) (suite)</a:t>
            </a:r>
            <a:r>
              <a:rPr lang="fr-FR" b="1" dirty="0" smtClean="0"/>
              <a:t> </a:t>
            </a:r>
            <a:r>
              <a:rPr lang="fr-FR" dirty="0" smtClean="0"/>
              <a:t>: </a:t>
            </a:r>
          </a:p>
          <a:p>
            <a:pPr marL="0" lvl="0" indent="0" algn="just">
              <a:buNone/>
            </a:pPr>
            <a:endParaRPr lang="fr-FR" dirty="0" smtClean="0"/>
          </a:p>
          <a:p>
            <a:pPr marL="457200" lvl="0" indent="-457200">
              <a:buFont typeface="+mj-lt"/>
              <a:buAutoNum type="arabicParenR" startAt="3"/>
            </a:pPr>
            <a:r>
              <a:rPr lang="fr-FR" i="1" dirty="0" smtClean="0"/>
              <a:t>Des </a:t>
            </a:r>
            <a:r>
              <a:rPr lang="fr-FR" i="1" dirty="0"/>
              <a:t>actions adaptées d'</a:t>
            </a:r>
            <a:r>
              <a:rPr lang="fr-FR" b="1" i="1" dirty="0"/>
              <a:t>atténuation des risques</a:t>
            </a:r>
            <a:r>
              <a:rPr lang="fr-FR" i="1" dirty="0"/>
              <a:t> ou de </a:t>
            </a:r>
            <a:r>
              <a:rPr lang="fr-FR" b="1" i="1" dirty="0"/>
              <a:t>prévention</a:t>
            </a:r>
            <a:r>
              <a:rPr lang="fr-FR" i="1" dirty="0"/>
              <a:t> des atteintes graves </a:t>
            </a:r>
            <a:r>
              <a:rPr lang="fr-FR" i="1" dirty="0" smtClean="0"/>
              <a:t>;</a:t>
            </a:r>
          </a:p>
          <a:p>
            <a:pPr marL="457200" lvl="0" indent="-457200">
              <a:buFont typeface="+mj-lt"/>
              <a:buAutoNum type="arabicParenR" startAt="3"/>
            </a:pPr>
            <a:r>
              <a:rPr lang="fr-FR" i="1" dirty="0" smtClean="0"/>
              <a:t>Un </a:t>
            </a:r>
            <a:r>
              <a:rPr lang="fr-FR" b="1" i="1" dirty="0"/>
              <a:t>mécanisme d'alerte </a:t>
            </a:r>
            <a:r>
              <a:rPr lang="fr-FR" i="1" dirty="0"/>
              <a:t>et de recueil des signalements relatifs à l'existence ou à la réalisation des risques, établi en concertation avec les organisations syndicales représentatives dans ladite société </a:t>
            </a:r>
            <a:r>
              <a:rPr lang="fr-FR" i="1" dirty="0" smtClean="0"/>
              <a:t>;</a:t>
            </a:r>
          </a:p>
          <a:p>
            <a:pPr marL="457200" lvl="0" indent="-457200">
              <a:buFont typeface="+mj-lt"/>
              <a:buAutoNum type="arabicParenR" startAt="3"/>
            </a:pPr>
            <a:r>
              <a:rPr lang="fr-FR" i="1" dirty="0" smtClean="0"/>
              <a:t>Un </a:t>
            </a:r>
            <a:r>
              <a:rPr lang="fr-FR" b="1" i="1" dirty="0"/>
              <a:t>dispositif de suivi des mesures </a:t>
            </a:r>
            <a:r>
              <a:rPr lang="fr-FR" i="1" dirty="0"/>
              <a:t>mises en </a:t>
            </a:r>
            <a:r>
              <a:rPr lang="fr-FR" i="1" dirty="0" smtClean="0"/>
              <a:t>œuvre </a:t>
            </a:r>
            <a:r>
              <a:rPr lang="fr-FR" i="1" dirty="0"/>
              <a:t>et d'évaluation de leur efficacité</a:t>
            </a:r>
            <a:r>
              <a:rPr lang="fr-FR" i="1" dirty="0" smtClean="0"/>
              <a:t>. </a:t>
            </a:r>
          </a:p>
          <a:p>
            <a:pPr marL="0" indent="0">
              <a:buNone/>
            </a:pPr>
            <a:r>
              <a:rPr lang="fr-FR" i="1" dirty="0" smtClean="0"/>
              <a:t>(…) </a:t>
            </a:r>
          </a:p>
          <a:p>
            <a:pPr marL="0" indent="0">
              <a:buNone/>
            </a:pPr>
            <a:r>
              <a:rPr lang="fr-FR" i="1" dirty="0" smtClean="0"/>
              <a:t>Un </a:t>
            </a:r>
            <a:r>
              <a:rPr lang="fr-FR" i="1" dirty="0"/>
              <a:t>décret en Conseil d'État peut compléter les mesures de vigilance prévues aux </a:t>
            </a:r>
            <a:r>
              <a:rPr lang="fr-FR" i="1" dirty="0" smtClean="0"/>
              <a:t>1) </a:t>
            </a:r>
            <a:r>
              <a:rPr lang="fr-FR" i="1" dirty="0"/>
              <a:t>à </a:t>
            </a:r>
            <a:r>
              <a:rPr lang="fr-FR" i="1" dirty="0" smtClean="0"/>
              <a:t>5) </a:t>
            </a:r>
            <a:r>
              <a:rPr lang="fr-FR" i="1" dirty="0"/>
              <a:t>du présent </a:t>
            </a:r>
            <a:r>
              <a:rPr lang="fr-FR" i="1" dirty="0" smtClean="0"/>
              <a:t>article (…) </a:t>
            </a:r>
            <a:r>
              <a:rPr lang="fr-FR" dirty="0" smtClean="0"/>
              <a:t>»</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14</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(9/18)</a:t>
            </a:r>
            <a:endParaRPr lang="fr-FR" dirty="0"/>
          </a:p>
        </p:txBody>
      </p:sp>
    </p:spTree>
    <p:extLst>
      <p:ext uri="{BB962C8B-B14F-4D97-AF65-F5344CB8AC3E}">
        <p14:creationId xmlns:p14="http://schemas.microsoft.com/office/powerpoint/2010/main" val="271906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lgn="just">
              <a:buNone/>
            </a:pPr>
            <a:r>
              <a:rPr lang="fr-FR" b="1" u="sng" dirty="0" smtClean="0"/>
              <a:t>C. com., art</a:t>
            </a:r>
            <a:r>
              <a:rPr lang="fr-FR" b="1" u="sng" dirty="0"/>
              <a:t>. L. 225-102-4, I (futur) (suite</a:t>
            </a:r>
            <a:r>
              <a:rPr lang="fr-FR" b="1" u="sng" dirty="0" smtClean="0"/>
              <a:t>)</a:t>
            </a:r>
            <a:r>
              <a:rPr lang="fr-FR" b="1" dirty="0" smtClean="0"/>
              <a:t> :</a:t>
            </a:r>
            <a:endParaRPr lang="fr-FR" dirty="0" smtClean="0"/>
          </a:p>
          <a:p>
            <a:pPr marL="0" lvl="0" indent="0" algn="just">
              <a:buNone/>
            </a:pPr>
            <a:endParaRPr lang="fr-FR" dirty="0" smtClean="0"/>
          </a:p>
          <a:p>
            <a:pPr marL="0" lvl="0" indent="0" algn="just">
              <a:buNone/>
            </a:pPr>
            <a:r>
              <a:rPr lang="fr-FR" dirty="0" smtClean="0"/>
              <a:t>« </a:t>
            </a:r>
            <a:r>
              <a:rPr lang="fr-FR" i="1" dirty="0" smtClean="0"/>
              <a:t>Le plan de vigilance et le compte rendu de sa mise en œuvre effective sont </a:t>
            </a:r>
            <a:r>
              <a:rPr lang="fr-FR" b="1" i="1" dirty="0" smtClean="0"/>
              <a:t>rendus publics et inclus dans le rapport mentionné à l’article  L. 225-102</a:t>
            </a:r>
            <a:r>
              <a:rPr lang="fr-FR" dirty="0" smtClean="0"/>
              <a:t> ».</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15</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(10/18)</a:t>
            </a:r>
            <a:endParaRPr lang="fr-FR" dirty="0"/>
          </a:p>
        </p:txBody>
      </p:sp>
    </p:spTree>
    <p:extLst>
      <p:ext uri="{BB962C8B-B14F-4D97-AF65-F5344CB8AC3E}">
        <p14:creationId xmlns:p14="http://schemas.microsoft.com/office/powerpoint/2010/main" val="27753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lgn="just">
              <a:buNone/>
            </a:pPr>
            <a:r>
              <a:rPr lang="fr-FR" sz="2400" b="1" u="sng" dirty="0" smtClean="0"/>
              <a:t>Sanctions</a:t>
            </a:r>
            <a:r>
              <a:rPr lang="fr-FR" sz="2400" dirty="0" smtClean="0"/>
              <a:t> : </a:t>
            </a:r>
          </a:p>
          <a:p>
            <a:pPr marL="0" lvl="0" indent="0" algn="ctr">
              <a:buNone/>
            </a:pPr>
            <a:endParaRPr lang="fr-FR" dirty="0"/>
          </a:p>
          <a:p>
            <a:pPr marL="355600" lvl="0" indent="-355600">
              <a:buAutoNum type="arabicPeriod"/>
            </a:pPr>
            <a:r>
              <a:rPr lang="fr-FR" b="1" dirty="0" smtClean="0"/>
              <a:t>Mise en demeure infructueuse de trois mois : </a:t>
            </a:r>
          </a:p>
          <a:p>
            <a:pPr marL="357188" lvl="1" indent="0">
              <a:buAutoNum type="arabicPeriod"/>
            </a:pPr>
            <a:r>
              <a:rPr lang="fr-FR" dirty="0" smtClean="0"/>
              <a:t> Condamnation </a:t>
            </a:r>
            <a:r>
              <a:rPr lang="fr-FR" dirty="0"/>
              <a:t>sous astreinte de la société.</a:t>
            </a:r>
          </a:p>
          <a:p>
            <a:pPr marL="357188" lvl="1" indent="0">
              <a:buAutoNum type="arabicPeriod"/>
            </a:pPr>
            <a:r>
              <a:rPr lang="fr-FR" dirty="0"/>
              <a:t> Amende civile jusqu’à 10 millions d’euros (non déductible du R fiscal).</a:t>
            </a:r>
          </a:p>
          <a:p>
            <a:pPr marL="0" lvl="0" indent="0">
              <a:buNone/>
            </a:pPr>
            <a:endParaRPr lang="fr-FR" b="1" dirty="0" smtClean="0"/>
          </a:p>
          <a:p>
            <a:pPr marL="355600" lvl="0" indent="-355600">
              <a:buFont typeface="+mj-lt"/>
              <a:buAutoNum type="arabicPeriod" startAt="2"/>
            </a:pPr>
            <a:r>
              <a:rPr lang="fr-FR" b="1" dirty="0" smtClean="0"/>
              <a:t>En cas de préjudice : </a:t>
            </a:r>
          </a:p>
          <a:p>
            <a:pPr marL="357188" lvl="1" indent="0">
              <a:buAutoNum type="arabicPeriod"/>
            </a:pPr>
            <a:r>
              <a:rPr lang="fr-FR" dirty="0"/>
              <a:t> </a:t>
            </a:r>
            <a:r>
              <a:rPr lang="fr-FR" dirty="0" smtClean="0"/>
              <a:t>Responsabilité civile extracontractuelle de la société (c. civ., art. 1240).</a:t>
            </a:r>
          </a:p>
          <a:p>
            <a:pPr marL="357188" lvl="1" indent="0">
              <a:buAutoNum type="arabicPeriod"/>
            </a:pPr>
            <a:r>
              <a:rPr lang="fr-FR" dirty="0" smtClean="0"/>
              <a:t> Amende civile x 3 =&gt; 30 millions d’euros</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16</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(11/18)</a:t>
            </a:r>
            <a:endParaRPr lang="fr-FR" dirty="0"/>
          </a:p>
        </p:txBody>
      </p:sp>
    </p:spTree>
    <p:extLst>
      <p:ext uri="{BB962C8B-B14F-4D97-AF65-F5344CB8AC3E}">
        <p14:creationId xmlns:p14="http://schemas.microsoft.com/office/powerpoint/2010/main" val="9904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lgn="just">
              <a:buNone/>
            </a:pPr>
            <a:r>
              <a:rPr lang="fr-FR" sz="2400" b="1" dirty="0" smtClean="0"/>
              <a:t>Application à la SAS : </a:t>
            </a:r>
            <a:r>
              <a:rPr lang="fr-FR" sz="2400" b="1" u="sng" dirty="0" smtClean="0"/>
              <a:t>principe</a:t>
            </a:r>
          </a:p>
          <a:p>
            <a:pPr marL="0" lvl="0" indent="0" algn="ctr">
              <a:buNone/>
            </a:pPr>
            <a:endParaRPr lang="fr-FR" dirty="0"/>
          </a:p>
          <a:p>
            <a:pPr marL="0" lvl="0" indent="0" algn="just">
              <a:buNone/>
            </a:pPr>
            <a:r>
              <a:rPr lang="fr-FR" b="1" u="sng" dirty="0" smtClean="0"/>
              <a:t>C. com., art. L. 227-1, al. 3</a:t>
            </a:r>
            <a:r>
              <a:rPr lang="fr-FR" dirty="0" smtClean="0"/>
              <a:t> :</a:t>
            </a:r>
          </a:p>
          <a:p>
            <a:pPr marL="0" lvl="0" indent="0" algn="ctr">
              <a:buNone/>
            </a:pPr>
            <a:endParaRPr lang="fr-FR" dirty="0"/>
          </a:p>
          <a:p>
            <a:pPr marL="0" lvl="0" indent="0" algn="just">
              <a:buNone/>
            </a:pPr>
            <a:r>
              <a:rPr lang="fr-FR" dirty="0" smtClean="0"/>
              <a:t>« </a:t>
            </a:r>
            <a:r>
              <a:rPr lang="fr-FR" i="1" dirty="0" smtClean="0"/>
              <a:t>Dans </a:t>
            </a:r>
            <a:r>
              <a:rPr lang="fr-FR" i="1" dirty="0"/>
              <a:t>la mesure où elles sont compatibles avec les dispositions particulières prévues par le présent chapitre, les règles concernant les sociétés anonymes</a:t>
            </a:r>
            <a:r>
              <a:rPr lang="fr-FR" i="1" dirty="0" smtClean="0"/>
              <a:t>, à l’exception des articles </a:t>
            </a:r>
            <a:r>
              <a:rPr lang="fr-FR" dirty="0" smtClean="0"/>
              <a:t>(…) </a:t>
            </a:r>
          </a:p>
          <a:p>
            <a:pPr marL="0" lvl="0" indent="0" algn="ctr">
              <a:buNone/>
            </a:pPr>
            <a:r>
              <a:rPr lang="fr-FR" b="1" dirty="0" smtClean="0"/>
              <a:t>L</a:t>
            </a:r>
            <a:r>
              <a:rPr lang="fr-FR" b="1" dirty="0"/>
              <a:t>. 225-17 à L. 225-102-2 et L. 225-103 à L. </a:t>
            </a:r>
            <a:r>
              <a:rPr lang="fr-FR" b="1" dirty="0" smtClean="0"/>
              <a:t>225-126 </a:t>
            </a:r>
            <a:r>
              <a:rPr lang="fr-FR" dirty="0" smtClean="0"/>
              <a:t>(…) </a:t>
            </a:r>
            <a:r>
              <a:rPr lang="fr-FR" dirty="0"/>
              <a:t> </a:t>
            </a:r>
            <a:endParaRPr lang="fr-FR" dirty="0" smtClean="0"/>
          </a:p>
          <a:p>
            <a:pPr marL="0" lvl="0" indent="0" algn="just">
              <a:buNone/>
            </a:pPr>
            <a:r>
              <a:rPr lang="fr-FR" i="1" dirty="0" smtClean="0"/>
              <a:t>sont </a:t>
            </a:r>
            <a:r>
              <a:rPr lang="fr-FR" i="1" dirty="0"/>
              <a:t>applicables à la société par actions </a:t>
            </a:r>
            <a:r>
              <a:rPr lang="fr-FR" i="1" dirty="0" smtClean="0"/>
              <a:t>simplifiée</a:t>
            </a:r>
            <a:r>
              <a:rPr lang="fr-FR" dirty="0" smtClean="0"/>
              <a:t> ».</a:t>
            </a:r>
          </a:p>
          <a:p>
            <a:pPr marL="0" lvl="0" indent="0" algn="just">
              <a:buNone/>
            </a:pPr>
            <a:endParaRPr lang="fr-FR" dirty="0"/>
          </a:p>
          <a:p>
            <a:pPr marL="812800" lvl="0" indent="0" algn="just">
              <a:buNone/>
            </a:pPr>
            <a:r>
              <a:rPr lang="fr-FR" sz="2400" b="1" dirty="0" smtClean="0">
                <a:sym typeface="Wingdings" panose="05000000000000000000" pitchFamily="2" charset="2"/>
              </a:rPr>
              <a:t> Application du dispositif aux SAS</a:t>
            </a:r>
            <a:endParaRPr lang="fr-FR" sz="2400" b="1"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17</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(12/18)</a:t>
            </a:r>
            <a:endParaRPr lang="fr-FR" dirty="0"/>
          </a:p>
        </p:txBody>
      </p:sp>
    </p:spTree>
    <p:extLst>
      <p:ext uri="{BB962C8B-B14F-4D97-AF65-F5344CB8AC3E}">
        <p14:creationId xmlns:p14="http://schemas.microsoft.com/office/powerpoint/2010/main" val="5630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lgn="ctr">
              <a:buNone/>
            </a:pPr>
            <a:endParaRPr lang="fr-FR" dirty="0" smtClean="0"/>
          </a:p>
          <a:p>
            <a:pPr marL="0" lvl="0" indent="0" algn="ctr">
              <a:buNone/>
            </a:pPr>
            <a:endParaRPr lang="fr-FR" dirty="0" smtClean="0"/>
          </a:p>
          <a:p>
            <a:pPr marL="0" lvl="0" indent="0" algn="ctr">
              <a:buNone/>
            </a:pPr>
            <a:endParaRPr lang="fr-FR" dirty="0"/>
          </a:p>
          <a:p>
            <a:pPr marL="0" indent="0" algn="just">
              <a:buNone/>
            </a:pPr>
            <a:r>
              <a:rPr lang="fr-FR" sz="2400" b="1" dirty="0"/>
              <a:t>Application à la SAS : </a:t>
            </a:r>
            <a:r>
              <a:rPr lang="fr-FR" sz="2400" b="1" u="sng" dirty="0"/>
              <a:t>modalités</a:t>
            </a:r>
          </a:p>
          <a:p>
            <a:pPr marL="0" lvl="0" indent="0" algn="ctr">
              <a:buNone/>
            </a:pPr>
            <a:endParaRPr lang="fr-FR" u="sng" dirty="0" smtClean="0"/>
          </a:p>
          <a:p>
            <a:pPr marL="0" lvl="0" indent="0">
              <a:buNone/>
            </a:pPr>
            <a:r>
              <a:rPr lang="fr-FR" b="1" dirty="0" smtClean="0"/>
              <a:t>Ainsi, en principe, 2 obligations distinctes </a:t>
            </a:r>
            <a:r>
              <a:rPr lang="fr-FR" dirty="0" smtClean="0"/>
              <a:t>: </a:t>
            </a:r>
          </a:p>
          <a:p>
            <a:pPr marL="0" lvl="0" indent="0" algn="ctr">
              <a:buNone/>
            </a:pPr>
            <a:endParaRPr lang="fr-FR" dirty="0" smtClean="0"/>
          </a:p>
          <a:p>
            <a:pPr marL="357188" lvl="0" indent="-357188" algn="just">
              <a:spcAft>
                <a:spcPts val="1200"/>
              </a:spcAft>
              <a:buFontTx/>
              <a:buChar char="-"/>
            </a:pPr>
            <a:r>
              <a:rPr lang="fr-FR" dirty="0" smtClean="0"/>
              <a:t>Elaboration du </a:t>
            </a:r>
            <a:r>
              <a:rPr lang="fr-FR" b="1" dirty="0" smtClean="0"/>
              <a:t>plan de vigilance </a:t>
            </a:r>
            <a:r>
              <a:rPr lang="fr-FR" dirty="0" smtClean="0"/>
              <a:t>+ publication + insertion dans le rapport de gestion annuel ; </a:t>
            </a:r>
          </a:p>
          <a:p>
            <a:pPr marL="357188" lvl="0" indent="-357188" algn="just">
              <a:buFontTx/>
              <a:buChar char="-"/>
            </a:pPr>
            <a:r>
              <a:rPr lang="fr-FR" dirty="0" smtClean="0"/>
              <a:t>Elaboration du </a:t>
            </a:r>
            <a:r>
              <a:rPr lang="fr-FR" b="1" dirty="0" smtClean="0"/>
              <a:t>compte-rendu</a:t>
            </a:r>
            <a:r>
              <a:rPr lang="fr-FR" dirty="0" smtClean="0"/>
              <a:t> </a:t>
            </a:r>
            <a:r>
              <a:rPr lang="fr-FR" b="1" dirty="0" smtClean="0"/>
              <a:t>de la mise en œuvre de ce plan </a:t>
            </a:r>
            <a:r>
              <a:rPr lang="fr-FR" dirty="0" smtClean="0"/>
              <a:t>+  publication + insertion dans le rapport de gestion annuel. </a:t>
            </a:r>
          </a:p>
          <a:p>
            <a:pPr marL="0" lvl="0" indent="0" algn="ctr">
              <a:buNone/>
            </a:pPr>
            <a:endParaRPr lang="fr-FR" u="sng" dirty="0"/>
          </a:p>
          <a:p>
            <a:pPr marL="0" lvl="0" indent="0" algn="ctr">
              <a:buNone/>
            </a:pPr>
            <a:endParaRPr lang="fr-FR" u="sng" dirty="0" smtClean="0"/>
          </a:p>
          <a:p>
            <a:pPr marL="0" lvl="0" indent="0" algn="ctr">
              <a:buNone/>
            </a:pPr>
            <a:endParaRPr lang="fr-FR" u="sng" dirty="0"/>
          </a:p>
          <a:p>
            <a:pPr marL="0" lvl="0" indent="0" algn="ctr">
              <a:buNone/>
            </a:pPr>
            <a:endParaRPr lang="fr-FR" u="sng"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18</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(13/18)</a:t>
            </a:r>
            <a:endParaRPr lang="fr-FR" dirty="0"/>
          </a:p>
        </p:txBody>
      </p:sp>
    </p:spTree>
    <p:extLst>
      <p:ext uri="{BB962C8B-B14F-4D97-AF65-F5344CB8AC3E}">
        <p14:creationId xmlns:p14="http://schemas.microsoft.com/office/powerpoint/2010/main" val="90710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968552"/>
          </a:xfrm>
        </p:spPr>
        <p:txBody>
          <a:bodyPr anchor="ctr"/>
          <a:lstStyle/>
          <a:p>
            <a:pPr marL="0" lvl="0" indent="0" algn="ctr">
              <a:buNone/>
            </a:pPr>
            <a:endParaRPr lang="fr-FR" dirty="0" smtClean="0"/>
          </a:p>
          <a:p>
            <a:pPr marL="0" lvl="0" indent="0" algn="ctr">
              <a:buNone/>
            </a:pPr>
            <a:endParaRPr lang="fr-FR" dirty="0"/>
          </a:p>
          <a:p>
            <a:pPr marL="0" lvl="0" indent="0" algn="just">
              <a:buNone/>
            </a:pPr>
            <a:r>
              <a:rPr lang="fr-FR" sz="2400" b="1" dirty="0">
                <a:solidFill>
                  <a:prstClr val="black"/>
                </a:solidFill>
              </a:rPr>
              <a:t>Application à la SAS : </a:t>
            </a:r>
            <a:r>
              <a:rPr lang="fr-FR" sz="2400" b="1" u="sng" dirty="0" smtClean="0">
                <a:solidFill>
                  <a:prstClr val="black"/>
                </a:solidFill>
              </a:rPr>
              <a:t>modalités</a:t>
            </a:r>
            <a:r>
              <a:rPr lang="fr-FR" sz="2400" b="1" dirty="0" smtClean="0">
                <a:solidFill>
                  <a:prstClr val="black"/>
                </a:solidFill>
              </a:rPr>
              <a:t> (suite)</a:t>
            </a:r>
          </a:p>
          <a:p>
            <a:pPr marL="0" lvl="0" indent="0" algn="just">
              <a:buNone/>
            </a:pPr>
            <a:endParaRPr lang="fr-FR" sz="2400" b="1" u="sng" dirty="0">
              <a:solidFill>
                <a:prstClr val="black"/>
              </a:solidFill>
            </a:endParaRPr>
          </a:p>
          <a:p>
            <a:pPr marL="0" lvl="0" indent="0" algn="just">
              <a:buNone/>
            </a:pPr>
            <a:r>
              <a:rPr lang="fr-FR" sz="2400" b="1" u="sng" dirty="0" smtClean="0"/>
              <a:t>Mais</a:t>
            </a:r>
            <a:r>
              <a:rPr lang="fr-FR" sz="2400" dirty="0" smtClean="0"/>
              <a:t> </a:t>
            </a:r>
            <a:r>
              <a:rPr lang="fr-FR" dirty="0" smtClean="0"/>
              <a:t>: </a:t>
            </a:r>
            <a:r>
              <a:rPr lang="fr-FR" sz="2400" dirty="0" smtClean="0"/>
              <a:t>double retraitement à opérer </a:t>
            </a:r>
            <a:endParaRPr lang="fr-FR" dirty="0" smtClean="0"/>
          </a:p>
          <a:p>
            <a:pPr marL="0" lvl="0" indent="0" algn="just">
              <a:buNone/>
            </a:pPr>
            <a:endParaRPr lang="fr-FR" dirty="0" smtClean="0"/>
          </a:p>
          <a:p>
            <a:pPr marL="1181100" lvl="0" indent="-457200" algn="just">
              <a:buFont typeface="+mj-lt"/>
              <a:buAutoNum type="arabicParenR"/>
              <a:tabLst>
                <a:tab pos="1257300" algn="l"/>
              </a:tabLst>
            </a:pPr>
            <a:r>
              <a:rPr lang="fr-FR" dirty="0" smtClean="0"/>
              <a:t>Prise en compte des dispositions transitoires ; </a:t>
            </a:r>
            <a:endParaRPr lang="fr-FR" dirty="0"/>
          </a:p>
          <a:p>
            <a:pPr marL="1181100" lvl="0" indent="-457200" algn="just">
              <a:buFont typeface="+mj-lt"/>
              <a:buAutoNum type="arabicParenR"/>
              <a:tabLst>
                <a:tab pos="1257300" algn="l"/>
              </a:tabLst>
            </a:pPr>
            <a:r>
              <a:rPr lang="fr-FR" dirty="0" smtClean="0"/>
              <a:t>Retrait des dispositions incompatibles. </a:t>
            </a:r>
          </a:p>
          <a:p>
            <a:pPr marL="0" lvl="0" indent="0" algn="ctr">
              <a:buNone/>
            </a:pPr>
            <a:endParaRPr lang="fr-FR" u="sng" dirty="0"/>
          </a:p>
          <a:p>
            <a:pPr marL="0" lvl="0" indent="0" algn="ctr">
              <a:buNone/>
            </a:pPr>
            <a:endParaRPr lang="fr-FR" u="sng"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19</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(14/18)</a:t>
            </a:r>
            <a:endParaRPr lang="fr-FR" dirty="0"/>
          </a:p>
        </p:txBody>
      </p:sp>
    </p:spTree>
    <p:extLst>
      <p:ext uri="{BB962C8B-B14F-4D97-AF65-F5344CB8AC3E}">
        <p14:creationId xmlns:p14="http://schemas.microsoft.com/office/powerpoint/2010/main" val="337104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smtClean="0"/>
              <a:t>Plan de l’intervention</a:t>
            </a:r>
            <a:endParaRPr lang="fr-FR" b="1"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2</a:t>
            </a:fld>
            <a:endParaRPr lang="en-GB" dirty="0"/>
          </a:p>
        </p:txBody>
      </p:sp>
      <p:sp>
        <p:nvSpPr>
          <p:cNvPr id="3" name="Espace réservé du texte 2"/>
          <p:cNvSpPr>
            <a:spLocks noGrp="1"/>
          </p:cNvSpPr>
          <p:nvPr>
            <p:ph type="body" sz="quarter" idx="11"/>
          </p:nvPr>
        </p:nvSpPr>
        <p:spPr>
          <a:xfrm>
            <a:off x="432000" y="2204864"/>
            <a:ext cx="8280000" cy="4176464"/>
          </a:xfrm>
        </p:spPr>
        <p:txBody>
          <a:bodyPr/>
          <a:lstStyle/>
          <a:p>
            <a:pPr marL="0" indent="0">
              <a:buNone/>
            </a:pPr>
            <a:r>
              <a:rPr lang="fr-FR" dirty="0" smtClean="0"/>
              <a:t>Introduction</a:t>
            </a:r>
          </a:p>
          <a:p>
            <a:pPr marL="514350" indent="-514350">
              <a:buFont typeface="+mj-lt"/>
              <a:buAutoNum type="romanUcPeriod"/>
            </a:pPr>
            <a:r>
              <a:rPr lang="fr-FR" dirty="0" smtClean="0"/>
              <a:t>La proposition de loi sur le devoir de vigilance</a:t>
            </a:r>
          </a:p>
          <a:p>
            <a:pPr marL="514350" indent="-514350">
              <a:buFont typeface="+mj-lt"/>
              <a:buAutoNum type="romanUcPeriod"/>
            </a:pPr>
            <a:r>
              <a:rPr lang="fr-FR" dirty="0" smtClean="0"/>
              <a:t>La mise en œuvre de la parité hommes/femmes</a:t>
            </a:r>
          </a:p>
          <a:p>
            <a:pPr marL="514350" indent="-514350">
              <a:buFont typeface="+mj-lt"/>
              <a:buAutoNum type="romanUcPeriod"/>
            </a:pPr>
            <a:r>
              <a:rPr lang="fr-FR" dirty="0" smtClean="0"/>
              <a:t>La réforme du droit des obligations et le droit des sociétés : le point sur les premières controverses</a:t>
            </a:r>
          </a:p>
          <a:p>
            <a:pPr marL="514350" indent="-514350">
              <a:buFont typeface="+mj-lt"/>
              <a:buAutoNum type="romanUcPeriod"/>
            </a:pPr>
            <a:r>
              <a:rPr lang="fr-FR" dirty="0" smtClean="0"/>
              <a:t>Bilan de la jurisprudence de l’année 2016 concernant le droit des sociétés et le droit du M&amp;A</a:t>
            </a:r>
          </a:p>
          <a:p>
            <a:pPr marL="514350" indent="-514350">
              <a:buFont typeface="+mj-lt"/>
              <a:buAutoNum type="romanUcPeriod"/>
            </a:pPr>
            <a:r>
              <a:rPr lang="fr-FR" dirty="0" smtClean="0"/>
              <a:t>Actualité protection sociale des dirigeants</a:t>
            </a:r>
          </a:p>
        </p:txBody>
      </p:sp>
    </p:spTree>
    <p:extLst>
      <p:ext uri="{BB962C8B-B14F-4D97-AF65-F5344CB8AC3E}">
        <p14:creationId xmlns:p14="http://schemas.microsoft.com/office/powerpoint/2010/main" val="1576873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628800"/>
            <a:ext cx="8197200" cy="4968552"/>
          </a:xfrm>
        </p:spPr>
        <p:txBody>
          <a:bodyPr anchor="ctr"/>
          <a:lstStyle/>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just">
              <a:spcAft>
                <a:spcPts val="1200"/>
              </a:spcAft>
              <a:buNone/>
            </a:pPr>
            <a:r>
              <a:rPr lang="fr-FR" sz="2400" b="1" dirty="0">
                <a:solidFill>
                  <a:prstClr val="black"/>
                </a:solidFill>
              </a:rPr>
              <a:t>Application à la SAS : </a:t>
            </a:r>
            <a:r>
              <a:rPr lang="fr-FR" sz="2400" b="1" u="sng" dirty="0" smtClean="0">
                <a:solidFill>
                  <a:prstClr val="black"/>
                </a:solidFill>
              </a:rPr>
              <a:t>modalités</a:t>
            </a:r>
            <a:r>
              <a:rPr lang="fr-FR" sz="2400" b="1" dirty="0" smtClean="0">
                <a:solidFill>
                  <a:prstClr val="black"/>
                </a:solidFill>
              </a:rPr>
              <a:t> (suite)</a:t>
            </a:r>
            <a:endParaRPr lang="fr-FR" sz="2400" b="1" u="sng" dirty="0">
              <a:solidFill>
                <a:prstClr val="black"/>
              </a:solidFill>
            </a:endParaRPr>
          </a:p>
          <a:p>
            <a:pPr marL="0" lvl="0" indent="0" algn="just">
              <a:buNone/>
            </a:pPr>
            <a:r>
              <a:rPr lang="fr-FR" sz="2400" b="1" dirty="0" smtClean="0"/>
              <a:t>1/ Prise en compte des dispositions transitoires</a:t>
            </a:r>
          </a:p>
          <a:p>
            <a:pPr marL="0" lvl="0" indent="0" algn="ctr">
              <a:buNone/>
            </a:pPr>
            <a:endParaRPr lang="fr-FR" dirty="0" smtClean="0"/>
          </a:p>
          <a:p>
            <a:pPr marL="0" lvl="0" indent="0">
              <a:spcAft>
                <a:spcPts val="1200"/>
              </a:spcAft>
              <a:buNone/>
            </a:pPr>
            <a:r>
              <a:rPr lang="fr-FR" b="1" u="sng" dirty="0" smtClean="0"/>
              <a:t>Article 4 de la PPL</a:t>
            </a:r>
            <a:r>
              <a:rPr lang="fr-FR" b="1" dirty="0" smtClean="0"/>
              <a:t> </a:t>
            </a:r>
            <a:r>
              <a:rPr lang="fr-FR" dirty="0" smtClean="0"/>
              <a:t>:</a:t>
            </a:r>
            <a:endParaRPr lang="fr-FR" dirty="0"/>
          </a:p>
          <a:p>
            <a:pPr marL="0" lvl="0" indent="0" algn="just">
              <a:buNone/>
            </a:pPr>
            <a:r>
              <a:rPr lang="fr-FR" strike="sngStrike" dirty="0" smtClean="0"/>
              <a:t>« Les </a:t>
            </a:r>
            <a:r>
              <a:rPr lang="fr-FR" strike="sngStrike" dirty="0"/>
              <a:t>articles L. 225-102-4 et L. 225-102-5 du code de commerce, dans leur rédaction résultant de la présente loi, </a:t>
            </a:r>
            <a:r>
              <a:rPr lang="fr-FR" b="1" strike="sngStrike" dirty="0"/>
              <a:t>s’appliquent à compter du rapport mentionné à l’article L. 225-102</a:t>
            </a:r>
            <a:r>
              <a:rPr lang="fr-FR" strike="sngStrike" dirty="0"/>
              <a:t> du même code portant sur le premier exercice ouvert après la publication de la présente </a:t>
            </a:r>
            <a:r>
              <a:rPr lang="fr-FR" strike="sngStrike" dirty="0" smtClean="0"/>
              <a:t>loi ». </a:t>
            </a:r>
          </a:p>
          <a:p>
            <a:pPr marL="0" lvl="0" indent="0" algn="just">
              <a:buNone/>
            </a:pPr>
            <a:r>
              <a:rPr lang="fr-FR" dirty="0" smtClean="0"/>
              <a:t>« Par </a:t>
            </a:r>
            <a:r>
              <a:rPr lang="fr-FR" dirty="0"/>
              <a:t>dérogation au premier alinéa du présent article, pour l’exercice au cours duquel la présente loi a été </a:t>
            </a:r>
            <a:r>
              <a:rPr lang="fr-FR" dirty="0" smtClean="0"/>
              <a:t>publiée [</a:t>
            </a:r>
            <a:r>
              <a:rPr lang="fr-FR" b="1" u="sng" dirty="0" smtClean="0"/>
              <a:t>2017</a:t>
            </a:r>
            <a:r>
              <a:rPr lang="fr-FR" dirty="0" smtClean="0"/>
              <a:t>], </a:t>
            </a:r>
            <a:r>
              <a:rPr lang="fr-FR" dirty="0"/>
              <a:t>le I de l’article L. 225-102-4 dudit code s’applique, </a:t>
            </a:r>
            <a:r>
              <a:rPr lang="fr-FR" b="1" dirty="0"/>
              <a:t>à l’exception du compte rendu prévu à son avant-dernier </a:t>
            </a:r>
            <a:r>
              <a:rPr lang="fr-FR" b="1" dirty="0" smtClean="0"/>
              <a:t>alinéa</a:t>
            </a:r>
            <a:r>
              <a:rPr lang="fr-FR" dirty="0" smtClean="0"/>
              <a:t> ». </a:t>
            </a:r>
            <a:endParaRPr lang="fr-FR" u="sng" dirty="0" smtClean="0"/>
          </a:p>
          <a:p>
            <a:pPr marL="0" lvl="0" indent="0" algn="ctr">
              <a:buNone/>
            </a:pPr>
            <a:endParaRPr lang="fr-FR" u="sng" dirty="0"/>
          </a:p>
          <a:p>
            <a:pPr marL="0" lvl="0" indent="0" algn="ctr">
              <a:buNone/>
            </a:pPr>
            <a:endParaRPr lang="fr-FR" u="sng"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20</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(15/18) </a:t>
            </a:r>
            <a:endParaRPr lang="fr-FR" dirty="0"/>
          </a:p>
        </p:txBody>
      </p:sp>
    </p:spTree>
    <p:extLst>
      <p:ext uri="{BB962C8B-B14F-4D97-AF65-F5344CB8AC3E}">
        <p14:creationId xmlns:p14="http://schemas.microsoft.com/office/powerpoint/2010/main" val="266397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628800"/>
            <a:ext cx="8197200" cy="4968552"/>
          </a:xfrm>
        </p:spPr>
        <p:txBody>
          <a:bodyPr anchor="ctr"/>
          <a:lstStyle/>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just">
              <a:spcAft>
                <a:spcPts val="1200"/>
              </a:spcAft>
              <a:buNone/>
            </a:pPr>
            <a:r>
              <a:rPr lang="fr-FR" sz="2400" b="1" dirty="0">
                <a:solidFill>
                  <a:prstClr val="black"/>
                </a:solidFill>
              </a:rPr>
              <a:t>Application à la SAS : </a:t>
            </a:r>
            <a:r>
              <a:rPr lang="fr-FR" sz="2400" b="1" u="sng" dirty="0" smtClean="0">
                <a:solidFill>
                  <a:prstClr val="black"/>
                </a:solidFill>
              </a:rPr>
              <a:t>modalités</a:t>
            </a:r>
            <a:r>
              <a:rPr lang="fr-FR" sz="2400" b="1" dirty="0" smtClean="0">
                <a:solidFill>
                  <a:prstClr val="black"/>
                </a:solidFill>
              </a:rPr>
              <a:t> (suite)</a:t>
            </a:r>
            <a:endParaRPr lang="fr-FR" sz="2400" b="1" u="sng" dirty="0">
              <a:solidFill>
                <a:prstClr val="black"/>
              </a:solidFill>
            </a:endParaRPr>
          </a:p>
          <a:p>
            <a:pPr marL="0" lvl="0" indent="0" algn="just">
              <a:buNone/>
            </a:pPr>
            <a:r>
              <a:rPr lang="fr-FR" sz="2400" b="1" dirty="0" smtClean="0"/>
              <a:t>2/ Retrait des dispositions incompatibles  </a:t>
            </a:r>
          </a:p>
          <a:p>
            <a:pPr marL="0" lvl="0" indent="0" algn="just">
              <a:buNone/>
            </a:pPr>
            <a:endParaRPr lang="fr-FR" sz="2400" b="1" dirty="0" smtClean="0"/>
          </a:p>
          <a:p>
            <a:pPr marL="0" lvl="0" indent="0" algn="just">
              <a:spcAft>
                <a:spcPts val="1200"/>
              </a:spcAft>
              <a:buNone/>
            </a:pPr>
            <a:r>
              <a:rPr lang="fr-FR" dirty="0" smtClean="0"/>
              <a:t>L’application de l’article L. 225-102 est exclue par </a:t>
            </a:r>
            <a:r>
              <a:rPr lang="fr-FR" b="1" dirty="0" smtClean="0"/>
              <a:t>L. 227-1 al. 3</a:t>
            </a:r>
            <a:r>
              <a:rPr lang="fr-FR" dirty="0" smtClean="0"/>
              <a:t>.  </a:t>
            </a:r>
          </a:p>
          <a:p>
            <a:pPr marL="1524000" lvl="0" indent="-457200" algn="just">
              <a:spcAft>
                <a:spcPts val="1200"/>
              </a:spcAft>
              <a:buFont typeface="Wingdings"/>
              <a:buChar char="è"/>
            </a:pPr>
            <a:r>
              <a:rPr lang="fr-FR" dirty="0" smtClean="0"/>
              <a:t>Le rapport </a:t>
            </a:r>
            <a:r>
              <a:rPr lang="fr-FR" dirty="0"/>
              <a:t>de gestion </a:t>
            </a:r>
            <a:r>
              <a:rPr lang="fr-FR" dirty="0" smtClean="0"/>
              <a:t>mentionné </a:t>
            </a:r>
            <a:r>
              <a:rPr lang="fr-FR" dirty="0"/>
              <a:t>à l’article </a:t>
            </a:r>
            <a:r>
              <a:rPr lang="fr-FR" b="1" dirty="0"/>
              <a:t>L. </a:t>
            </a:r>
            <a:r>
              <a:rPr lang="fr-FR" b="1" dirty="0" smtClean="0"/>
              <a:t>225-102</a:t>
            </a:r>
            <a:r>
              <a:rPr lang="fr-FR" b="1" dirty="0"/>
              <a:t> </a:t>
            </a:r>
            <a:r>
              <a:rPr lang="fr-FR" dirty="0" smtClean="0"/>
              <a:t>n’existe pas dans les SAS. </a:t>
            </a:r>
          </a:p>
          <a:p>
            <a:pPr marL="1066800" lvl="0" indent="0" algn="just">
              <a:spcAft>
                <a:spcPts val="1200"/>
              </a:spcAft>
              <a:buNone/>
            </a:pPr>
            <a:endParaRPr lang="fr-FR" dirty="0" smtClean="0"/>
          </a:p>
          <a:p>
            <a:pPr marL="1066800" lvl="0" indent="0" algn="just">
              <a:spcAft>
                <a:spcPts val="1200"/>
              </a:spcAft>
              <a:buNone/>
            </a:pPr>
            <a:endParaRPr lang="fr-FR" dirty="0"/>
          </a:p>
          <a:p>
            <a:pPr marL="1524000" lvl="0" indent="-457200" algn="just">
              <a:spcAft>
                <a:spcPts val="1200"/>
              </a:spcAft>
              <a:buFont typeface="Wingdings"/>
              <a:buChar char="è"/>
            </a:pPr>
            <a:endParaRPr lang="fr-FR" dirty="0" smtClean="0"/>
          </a:p>
          <a:p>
            <a:pPr marL="0" lvl="0" indent="0" algn="ctr">
              <a:buNone/>
            </a:pPr>
            <a:endParaRPr lang="fr-FR" u="sng" dirty="0"/>
          </a:p>
          <a:p>
            <a:pPr marL="0" lvl="0" indent="0" algn="ctr">
              <a:buNone/>
            </a:pPr>
            <a:endParaRPr lang="fr-FR" u="sng"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21</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(16/18)</a:t>
            </a:r>
            <a:endParaRPr lang="fr-FR" dirty="0"/>
          </a:p>
        </p:txBody>
      </p:sp>
    </p:spTree>
    <p:extLst>
      <p:ext uri="{BB962C8B-B14F-4D97-AF65-F5344CB8AC3E}">
        <p14:creationId xmlns:p14="http://schemas.microsoft.com/office/powerpoint/2010/main" val="40341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484784"/>
            <a:ext cx="8197200" cy="4642416"/>
          </a:xfrm>
        </p:spPr>
        <p:txBody>
          <a:bodyPr anchor="ctr"/>
          <a:lstStyle/>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ctr">
              <a:buNone/>
            </a:pPr>
            <a:endParaRPr lang="fr-FR" dirty="0">
              <a:solidFill>
                <a:prstClr val="black"/>
              </a:solidFill>
            </a:endParaRPr>
          </a:p>
          <a:p>
            <a:pPr marL="0" lvl="0" indent="0" algn="just">
              <a:spcAft>
                <a:spcPts val="1200"/>
              </a:spcAft>
              <a:buNone/>
            </a:pPr>
            <a:r>
              <a:rPr lang="fr-FR" sz="2400" b="1" dirty="0">
                <a:solidFill>
                  <a:prstClr val="black"/>
                </a:solidFill>
              </a:rPr>
              <a:t>Application à la SAS : </a:t>
            </a:r>
            <a:r>
              <a:rPr lang="fr-FR" sz="2400" b="1" u="sng" dirty="0">
                <a:solidFill>
                  <a:prstClr val="black"/>
                </a:solidFill>
              </a:rPr>
              <a:t>modalités</a:t>
            </a:r>
            <a:r>
              <a:rPr lang="fr-FR" sz="2400" b="1" dirty="0">
                <a:solidFill>
                  <a:prstClr val="black"/>
                </a:solidFill>
              </a:rPr>
              <a:t> (suite)</a:t>
            </a:r>
            <a:endParaRPr lang="fr-FR" sz="2400" b="1" u="sng" dirty="0">
              <a:solidFill>
                <a:prstClr val="black"/>
              </a:solidFill>
            </a:endParaRPr>
          </a:p>
          <a:p>
            <a:pPr marL="0" lvl="0" indent="0" algn="just">
              <a:buNone/>
            </a:pPr>
            <a:endParaRPr lang="fr-FR" sz="1800" b="1" u="sng" dirty="0">
              <a:solidFill>
                <a:prstClr val="black"/>
              </a:solidFill>
            </a:endParaRPr>
          </a:p>
          <a:p>
            <a:pPr marL="0" lvl="0" indent="0" algn="just">
              <a:buNone/>
            </a:pPr>
            <a:r>
              <a:rPr lang="fr-FR" sz="2400" b="1" u="sng" dirty="0" smtClean="0"/>
              <a:t>Conséquences</a:t>
            </a:r>
            <a:r>
              <a:rPr lang="fr-FR" sz="2400" b="1" dirty="0" smtClean="0"/>
              <a:t> :</a:t>
            </a:r>
            <a:r>
              <a:rPr lang="fr-FR" b="1" u="sng" dirty="0" smtClean="0"/>
              <a:t> </a:t>
            </a:r>
          </a:p>
          <a:p>
            <a:pPr marL="0" lvl="0" indent="0" algn="just">
              <a:buNone/>
            </a:pPr>
            <a:endParaRPr lang="fr-FR" b="1" u="sng" dirty="0" smtClean="0"/>
          </a:p>
          <a:p>
            <a:pPr marL="0" lvl="0" indent="0" algn="ctr">
              <a:buNone/>
            </a:pPr>
            <a:r>
              <a:rPr lang="fr-FR" b="1" dirty="0" smtClean="0"/>
              <a:t>Pour l’exercice 2017</a:t>
            </a:r>
          </a:p>
          <a:p>
            <a:pPr marL="0" lvl="0" indent="0" algn="ctr">
              <a:buNone/>
            </a:pPr>
            <a:endParaRPr lang="fr-FR" dirty="0"/>
          </a:p>
          <a:p>
            <a:pPr marL="357188" lvl="0" indent="-357188" algn="just">
              <a:buFontTx/>
              <a:buChar char="-"/>
            </a:pPr>
            <a:r>
              <a:rPr lang="fr-FR" dirty="0" smtClean="0"/>
              <a:t>Elaboration </a:t>
            </a:r>
            <a:r>
              <a:rPr lang="fr-FR" dirty="0"/>
              <a:t>du </a:t>
            </a:r>
            <a:r>
              <a:rPr lang="fr-FR" b="1" dirty="0"/>
              <a:t>plan de vigilance </a:t>
            </a:r>
            <a:r>
              <a:rPr lang="fr-FR" dirty="0"/>
              <a:t>+ publication </a:t>
            </a:r>
            <a:r>
              <a:rPr lang="fr-FR" strike="dblStrike" dirty="0"/>
              <a:t>+ rapport de gestion annuel</a:t>
            </a:r>
          </a:p>
          <a:p>
            <a:pPr marL="357188" lvl="0" indent="-357188" algn="just">
              <a:buFontTx/>
              <a:buChar char="-"/>
            </a:pPr>
            <a:r>
              <a:rPr lang="fr-FR" strike="dblStrike" dirty="0" smtClean="0"/>
              <a:t>Elaboration du </a:t>
            </a:r>
            <a:r>
              <a:rPr lang="fr-FR" b="1" strike="dblStrike" dirty="0" smtClean="0"/>
              <a:t>compte-rendu</a:t>
            </a:r>
            <a:r>
              <a:rPr lang="fr-FR" strike="dblStrike" dirty="0" smtClean="0"/>
              <a:t> </a:t>
            </a:r>
            <a:r>
              <a:rPr lang="fr-FR" b="1" strike="dblStrike" dirty="0"/>
              <a:t>de </a:t>
            </a:r>
            <a:r>
              <a:rPr lang="fr-FR" b="1" strike="dblStrike" dirty="0" smtClean="0"/>
              <a:t>la mise en œuvre de ce </a:t>
            </a:r>
            <a:r>
              <a:rPr lang="fr-FR" b="1" strike="dblStrike" dirty="0"/>
              <a:t>plan</a:t>
            </a:r>
            <a:r>
              <a:rPr lang="fr-FR" strike="dblStrike" dirty="0"/>
              <a:t> </a:t>
            </a:r>
            <a:r>
              <a:rPr lang="fr-FR" strike="dblStrike" dirty="0" smtClean="0"/>
              <a:t>+  publication </a:t>
            </a:r>
            <a:r>
              <a:rPr lang="fr-FR" strike="dblStrike" dirty="0"/>
              <a:t>+ rapport de gestion annuel</a:t>
            </a:r>
          </a:p>
          <a:p>
            <a:pPr marL="0" lvl="0" indent="0" algn="ctr">
              <a:buNone/>
            </a:pPr>
            <a:endParaRPr lang="fr-FR" b="1" dirty="0" smtClean="0"/>
          </a:p>
          <a:p>
            <a:pPr lvl="0" algn="ctr">
              <a:buFont typeface="Wingdings" panose="05000000000000000000" pitchFamily="2" charset="2"/>
              <a:buChar char="Ø"/>
            </a:pPr>
            <a:r>
              <a:rPr lang="fr-FR" b="1" u="sng" dirty="0" smtClean="0"/>
              <a:t>Elaboration d’un plan de vigilance qui devra être rendu public</a:t>
            </a:r>
          </a:p>
          <a:p>
            <a:pPr marL="0" lvl="0" indent="0" algn="ctr">
              <a:buNone/>
            </a:pPr>
            <a:endParaRPr lang="fr-FR" b="1" u="sng" dirty="0" smtClean="0"/>
          </a:p>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22</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proposition de loi sur le devoir </a:t>
            </a:r>
            <a:r>
              <a:rPr lang="fr-FR" dirty="0"/>
              <a:t>de vigilance (</a:t>
            </a:r>
            <a:r>
              <a:rPr lang="fr-FR" dirty="0" smtClean="0"/>
              <a:t>17/18) </a:t>
            </a:r>
            <a:endParaRPr lang="fr-FR" dirty="0"/>
          </a:p>
        </p:txBody>
      </p:sp>
    </p:spTree>
    <p:extLst>
      <p:ext uri="{BB962C8B-B14F-4D97-AF65-F5344CB8AC3E}">
        <p14:creationId xmlns:p14="http://schemas.microsoft.com/office/powerpoint/2010/main" val="25694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8400" y="1700808"/>
            <a:ext cx="8197200" cy="4642416"/>
          </a:xfrm>
        </p:spPr>
        <p:txBody>
          <a:bodyPr anchor="ctr"/>
          <a:lstStyle/>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just">
              <a:spcAft>
                <a:spcPts val="1200"/>
              </a:spcAft>
              <a:buNone/>
            </a:pPr>
            <a:r>
              <a:rPr lang="fr-FR" sz="2400" b="1" dirty="0">
                <a:solidFill>
                  <a:prstClr val="black"/>
                </a:solidFill>
              </a:rPr>
              <a:t>Application à la SAS : </a:t>
            </a:r>
            <a:r>
              <a:rPr lang="fr-FR" sz="2400" b="1" u="sng" dirty="0">
                <a:solidFill>
                  <a:prstClr val="black"/>
                </a:solidFill>
              </a:rPr>
              <a:t>modalités</a:t>
            </a:r>
            <a:r>
              <a:rPr lang="fr-FR" sz="2400" b="1" dirty="0">
                <a:solidFill>
                  <a:prstClr val="black"/>
                </a:solidFill>
              </a:rPr>
              <a:t> (suite)</a:t>
            </a:r>
            <a:endParaRPr lang="fr-FR" sz="2400" b="1" u="sng" dirty="0">
              <a:solidFill>
                <a:prstClr val="black"/>
              </a:solidFill>
            </a:endParaRPr>
          </a:p>
          <a:p>
            <a:pPr marL="0" lvl="0" indent="0" algn="just">
              <a:buNone/>
            </a:pPr>
            <a:endParaRPr lang="fr-FR" sz="1800" b="1" u="sng" dirty="0">
              <a:solidFill>
                <a:prstClr val="black"/>
              </a:solidFill>
            </a:endParaRPr>
          </a:p>
          <a:p>
            <a:pPr marL="0" lvl="0" indent="0" algn="just">
              <a:buNone/>
            </a:pPr>
            <a:r>
              <a:rPr lang="fr-FR" sz="2400" b="1" u="sng" dirty="0">
                <a:solidFill>
                  <a:prstClr val="black"/>
                </a:solidFill>
              </a:rPr>
              <a:t>Conséquences</a:t>
            </a:r>
            <a:r>
              <a:rPr lang="fr-FR" sz="2400" b="1" dirty="0">
                <a:solidFill>
                  <a:prstClr val="black"/>
                </a:solidFill>
              </a:rPr>
              <a:t> </a:t>
            </a:r>
            <a:r>
              <a:rPr lang="fr-FR" sz="2400" b="1" dirty="0" smtClean="0">
                <a:solidFill>
                  <a:prstClr val="black"/>
                </a:solidFill>
              </a:rPr>
              <a:t>(suite) :</a:t>
            </a:r>
            <a:r>
              <a:rPr lang="fr-FR" b="1" u="sng" dirty="0" smtClean="0">
                <a:solidFill>
                  <a:prstClr val="black"/>
                </a:solidFill>
              </a:rPr>
              <a:t> </a:t>
            </a:r>
          </a:p>
          <a:p>
            <a:pPr marL="0" lvl="0" indent="0" algn="just">
              <a:buNone/>
            </a:pPr>
            <a:endParaRPr lang="fr-FR" b="1" u="sng" dirty="0">
              <a:solidFill>
                <a:prstClr val="black"/>
              </a:solidFill>
            </a:endParaRPr>
          </a:p>
          <a:p>
            <a:pPr marL="0" lvl="0" indent="0" algn="ctr">
              <a:buNone/>
            </a:pPr>
            <a:r>
              <a:rPr lang="fr-FR" b="1" dirty="0" smtClean="0"/>
              <a:t>Pour les exercices suivants</a:t>
            </a:r>
          </a:p>
          <a:p>
            <a:pPr marL="0" lvl="0" indent="0" algn="ctr">
              <a:buNone/>
            </a:pPr>
            <a:endParaRPr lang="fr-FR" b="1" dirty="0" smtClean="0"/>
          </a:p>
          <a:p>
            <a:pPr marL="357188" lvl="0" indent="-357188" algn="just">
              <a:buFontTx/>
              <a:buChar char="-"/>
            </a:pPr>
            <a:r>
              <a:rPr lang="fr-FR" dirty="0" smtClean="0"/>
              <a:t>Elaboration </a:t>
            </a:r>
            <a:r>
              <a:rPr lang="fr-FR" dirty="0"/>
              <a:t>du </a:t>
            </a:r>
            <a:r>
              <a:rPr lang="fr-FR" b="1" dirty="0"/>
              <a:t>plan de vigilance </a:t>
            </a:r>
            <a:r>
              <a:rPr lang="fr-FR" dirty="0"/>
              <a:t>+ publication </a:t>
            </a:r>
            <a:r>
              <a:rPr lang="fr-FR" strike="dblStrike" dirty="0"/>
              <a:t>+ rapport de gestion annuel</a:t>
            </a:r>
          </a:p>
          <a:p>
            <a:pPr marL="357188" lvl="0" indent="-357188" algn="just">
              <a:buFontTx/>
              <a:buChar char="-"/>
            </a:pPr>
            <a:r>
              <a:rPr lang="fr-FR" b="1" dirty="0"/>
              <a:t>Compte-rendu</a:t>
            </a:r>
            <a:r>
              <a:rPr lang="fr-FR" dirty="0"/>
              <a:t> de ce plan : public </a:t>
            </a:r>
            <a:r>
              <a:rPr lang="fr-FR" strike="dblStrike" dirty="0"/>
              <a:t>+ rapport de gestion annuel</a:t>
            </a:r>
          </a:p>
          <a:p>
            <a:pPr marL="0" lvl="0" indent="0" algn="ctr">
              <a:spcBef>
                <a:spcPts val="0"/>
              </a:spcBef>
              <a:buNone/>
            </a:pPr>
            <a:endParaRPr lang="fr-FR" b="1" dirty="0" smtClean="0"/>
          </a:p>
          <a:p>
            <a:pPr lvl="0" algn="ctr">
              <a:buFont typeface="Symbol"/>
              <a:buChar char="Þ"/>
            </a:pPr>
            <a:r>
              <a:rPr lang="fr-FR" b="1" u="sng" dirty="0" smtClean="0"/>
              <a:t>Elaboration d’un plan de vigilance et d’un compte rendu qui devront être rendus publics</a:t>
            </a:r>
          </a:p>
          <a:p>
            <a:pPr marL="0" lvl="0" indent="0" algn="ctr">
              <a:buNone/>
            </a:pPr>
            <a:endParaRPr lang="fr-FR" dirty="0" smtClean="0"/>
          </a:p>
          <a:p>
            <a:pPr marL="0" lvl="0" indent="0" algn="ctr">
              <a:buNone/>
            </a:pPr>
            <a:endParaRPr lang="fr-FR" dirty="0" smtClean="0"/>
          </a:p>
          <a:p>
            <a:pPr marL="0" lvl="0" indent="0" algn="ctr">
              <a:buNone/>
            </a:pPr>
            <a:endParaRPr lang="fr-FR" dirty="0" smtClean="0"/>
          </a:p>
          <a:p>
            <a:pPr marL="0" lvl="0" indent="0" algn="ctr">
              <a:buNone/>
            </a:pPr>
            <a:endParaRPr lang="fr-FR" dirty="0"/>
          </a:p>
          <a:p>
            <a:pPr marL="0" lvl="0" indent="0" algn="ctr">
              <a:buNone/>
            </a:pPr>
            <a:endParaRPr lang="fr-FR"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23</a:t>
            </a:fld>
            <a:endParaRPr lang="en-GB" noProof="0"/>
          </a:p>
        </p:txBody>
      </p:sp>
      <p:sp>
        <p:nvSpPr>
          <p:cNvPr id="6" name="Espace réservé du texte 1"/>
          <p:cNvSpPr>
            <a:spLocks noGrp="1"/>
          </p:cNvSpPr>
          <p:nvPr>
            <p:ph type="body" sz="quarter" idx="10"/>
          </p:nvPr>
        </p:nvSpPr>
        <p:spPr>
          <a:xfrm>
            <a:off x="432000" y="547200"/>
            <a:ext cx="8280000" cy="720000"/>
          </a:xfrm>
        </p:spPr>
        <p:txBody>
          <a:bodyPr/>
          <a:lstStyle/>
          <a:p>
            <a:pPr marL="514350" indent="-514350">
              <a:buFont typeface="+mj-lt"/>
              <a:buAutoNum type="romanUcPeriod"/>
            </a:pPr>
            <a:r>
              <a:rPr lang="fr-FR" dirty="0" smtClean="0"/>
              <a:t>La </a:t>
            </a:r>
            <a:r>
              <a:rPr lang="fr-FR" dirty="0"/>
              <a:t>proposition de loi </a:t>
            </a:r>
            <a:r>
              <a:rPr lang="fr-FR" dirty="0" smtClean="0"/>
              <a:t>sur le devoir de vigilance (18/18)</a:t>
            </a:r>
            <a:endParaRPr lang="fr-FR" dirty="0"/>
          </a:p>
        </p:txBody>
      </p:sp>
    </p:spTree>
    <p:extLst>
      <p:ext uri="{BB962C8B-B14F-4D97-AF65-F5344CB8AC3E}">
        <p14:creationId xmlns:p14="http://schemas.microsoft.com/office/powerpoint/2010/main" val="26740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mise en œuvre de la parité hommes/femmes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24</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Virginie Corbet-Picard</a:t>
            </a:r>
          </a:p>
        </p:txBody>
      </p:sp>
    </p:spTree>
    <p:extLst>
      <p:ext uri="{BB962C8B-B14F-4D97-AF65-F5344CB8AC3E}">
        <p14:creationId xmlns:p14="http://schemas.microsoft.com/office/powerpoint/2010/main" val="4059006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25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lgn="just">
              <a:buNone/>
            </a:pPr>
            <a:endParaRPr lang="fr-FR" sz="1600" dirty="0" smtClean="0"/>
          </a:p>
          <a:p>
            <a:pPr marL="0" lvl="1" indent="0" algn="just">
              <a:buNone/>
            </a:pPr>
            <a:endParaRPr lang="fr-FR" sz="1600" dirty="0" smtClean="0"/>
          </a:p>
          <a:p>
            <a:pPr marL="0" lvl="1" indent="0" algn="just">
              <a:buNone/>
            </a:pPr>
            <a:endParaRPr lang="fr-FR" sz="1600" dirty="0"/>
          </a:p>
          <a:p>
            <a:pPr marL="0" lvl="1" indent="0" algn="just">
              <a:buNone/>
            </a:pPr>
            <a:endParaRPr lang="fr-FR" sz="1600" dirty="0" smtClean="0"/>
          </a:p>
          <a:p>
            <a:pPr marL="0" lvl="1" indent="0" algn="ctr">
              <a:buNone/>
            </a:pPr>
            <a:endParaRPr lang="fr-FR" sz="1600" dirty="0"/>
          </a:p>
          <a:p>
            <a:pPr marL="0" lvl="1" indent="0" algn="ctr">
              <a:buNone/>
            </a:pPr>
            <a:r>
              <a:rPr lang="fr-FR" sz="2400" b="1" dirty="0"/>
              <a:t>Loi n</a:t>
            </a:r>
            <a:r>
              <a:rPr lang="fr-FR" sz="2400" b="1" dirty="0" smtClean="0"/>
              <a:t>° 2011-103 </a:t>
            </a:r>
            <a:r>
              <a:rPr lang="fr-FR" sz="2400" b="1" dirty="0"/>
              <a:t>du </a:t>
            </a:r>
            <a:r>
              <a:rPr lang="fr-FR" sz="2400" b="1" dirty="0" smtClean="0"/>
              <a:t>27 janvier </a:t>
            </a:r>
            <a:r>
              <a:rPr lang="fr-FR" sz="2400" b="1" dirty="0"/>
              <a:t>2011 « relative à la représentation équilibrée des femmes et des hommes au sein des </a:t>
            </a:r>
            <a:r>
              <a:rPr lang="fr-FR" sz="2400" b="1" dirty="0" smtClean="0"/>
              <a:t>Conseils </a:t>
            </a:r>
            <a:r>
              <a:rPr lang="fr-FR" sz="2400" b="1" dirty="0"/>
              <a:t>d’administration et de surveillance et à l’égalité professionnelle »</a:t>
            </a:r>
          </a:p>
        </p:txBody>
      </p:sp>
    </p:spTree>
    <p:extLst>
      <p:ext uri="{BB962C8B-B14F-4D97-AF65-F5344CB8AC3E}">
        <p14:creationId xmlns:p14="http://schemas.microsoft.com/office/powerpoint/2010/main" val="1364691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lvl="0" indent="-514350">
              <a:buFont typeface="+mj-lt"/>
              <a:buAutoNum type="romanUcPeriod" startAt="2"/>
            </a:pPr>
            <a:endParaRPr lang="fr-FR" dirty="0" smtClean="0">
              <a:solidFill>
                <a:prstClr val="black"/>
              </a:solidFill>
            </a:endParaRPr>
          </a:p>
          <a:p>
            <a:pPr marL="514350" lvl="0" indent="-514350">
              <a:buFont typeface="+mj-lt"/>
              <a:buAutoNum type="romanUcPeriod" startAt="2"/>
            </a:pPr>
            <a:r>
              <a:rPr lang="fr-FR" dirty="0" smtClean="0">
                <a:solidFill>
                  <a:prstClr val="black"/>
                </a:solidFill>
              </a:rPr>
              <a:t>La </a:t>
            </a:r>
            <a:r>
              <a:rPr lang="fr-FR" dirty="0">
                <a:solidFill>
                  <a:prstClr val="black"/>
                </a:solidFill>
              </a:rPr>
              <a:t>mise en œuvre de la parité </a:t>
            </a:r>
            <a:r>
              <a:rPr lang="fr-FR" dirty="0" smtClean="0">
                <a:solidFill>
                  <a:prstClr val="black"/>
                </a:solidFill>
              </a:rPr>
              <a:t>hommes/femmes (2/18)</a:t>
            </a:r>
            <a:endParaRPr lang="fr-FR" dirty="0">
              <a:solidFill>
                <a:prstClr val="black"/>
              </a:solidFill>
            </a:endParaRP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26</a:t>
            </a:fld>
            <a:endParaRPr lang="en-GB" noProof="0" dirty="0"/>
          </a:p>
        </p:txBody>
      </p:sp>
      <p:sp>
        <p:nvSpPr>
          <p:cNvPr id="4" name="Espace réservé du texte 3"/>
          <p:cNvSpPr>
            <a:spLocks noGrp="1"/>
          </p:cNvSpPr>
          <p:nvPr>
            <p:ph type="body" sz="quarter" idx="11"/>
          </p:nvPr>
        </p:nvSpPr>
        <p:spPr>
          <a:xfrm>
            <a:off x="432000" y="1556792"/>
            <a:ext cx="8280000" cy="4757608"/>
          </a:xfrm>
        </p:spPr>
        <p:txBody>
          <a:bodyPr/>
          <a:lstStyle/>
          <a:p>
            <a:pPr marL="0" lvl="1" indent="0" algn="just">
              <a:buNone/>
            </a:pPr>
            <a:r>
              <a:rPr lang="fr-FR" sz="2000" b="1" u="sng" dirty="0" smtClean="0">
                <a:solidFill>
                  <a:prstClr val="black"/>
                </a:solidFill>
              </a:rPr>
              <a:t>Une déclaration de principe entrée en vigueur dès la publication de la loi (29 janvier 2011</a:t>
            </a:r>
            <a:r>
              <a:rPr lang="fr-FR" sz="2000" dirty="0" smtClean="0">
                <a:solidFill>
                  <a:prstClr val="black"/>
                </a:solidFill>
              </a:rPr>
              <a:t>) </a:t>
            </a:r>
            <a:r>
              <a:rPr lang="fr-FR" dirty="0" smtClean="0">
                <a:solidFill>
                  <a:prstClr val="black"/>
                </a:solidFill>
              </a:rPr>
              <a:t>: </a:t>
            </a:r>
          </a:p>
          <a:p>
            <a:pPr marL="0" lvl="1" indent="0" algn="just">
              <a:buNone/>
            </a:pPr>
            <a:endParaRPr lang="fr-FR" dirty="0">
              <a:solidFill>
                <a:prstClr val="black"/>
              </a:solidFill>
            </a:endParaRPr>
          </a:p>
          <a:p>
            <a:pPr marL="0" lvl="1" indent="0" algn="just">
              <a:buNone/>
            </a:pPr>
            <a:r>
              <a:rPr lang="fr-FR" dirty="0" smtClean="0"/>
              <a:t>« Le </a:t>
            </a:r>
            <a:r>
              <a:rPr lang="fr-FR" dirty="0"/>
              <a:t>C</a:t>
            </a:r>
            <a:r>
              <a:rPr lang="fr-FR" dirty="0" smtClean="0"/>
              <a:t>onseil [d'administration / de surveillance] </a:t>
            </a:r>
            <a:r>
              <a:rPr lang="fr-FR" dirty="0"/>
              <a:t>est composé en recherchant une représentation équilibrée des femmes et des hommes</a:t>
            </a:r>
            <a:r>
              <a:rPr lang="fr-FR" dirty="0" smtClean="0"/>
              <a:t>. »</a:t>
            </a:r>
          </a:p>
          <a:p>
            <a:pPr marL="0" lvl="1" indent="0" algn="just">
              <a:buNone/>
            </a:pPr>
            <a:endParaRPr lang="fr-FR" dirty="0"/>
          </a:p>
          <a:p>
            <a:pPr marL="0" lvl="1" indent="0" algn="just">
              <a:buNone/>
            </a:pPr>
            <a:r>
              <a:rPr lang="fr-FR" b="1" u="sng" dirty="0"/>
              <a:t>Champ d’application</a:t>
            </a:r>
            <a:r>
              <a:rPr lang="fr-FR" b="1" dirty="0"/>
              <a:t> </a:t>
            </a:r>
            <a:r>
              <a:rPr lang="fr-FR" dirty="0"/>
              <a:t>:</a:t>
            </a:r>
            <a:r>
              <a:rPr lang="fr-FR" u="sng" dirty="0"/>
              <a:t> </a:t>
            </a:r>
          </a:p>
          <a:p>
            <a:pPr marL="537750" lvl="2" indent="-285750" algn="just">
              <a:buFont typeface="Arial" panose="020B0604020202020204" pitchFamily="34" charset="0"/>
              <a:buChar char="•"/>
            </a:pPr>
            <a:endParaRPr lang="fr-FR" dirty="0" smtClean="0"/>
          </a:p>
          <a:p>
            <a:pPr marL="537750" lvl="2" indent="-285750" algn="just">
              <a:buFont typeface="Arial" panose="020B0604020202020204" pitchFamily="34" charset="0"/>
              <a:buChar char="•"/>
            </a:pPr>
            <a:r>
              <a:rPr lang="fr-FR" dirty="0" smtClean="0"/>
              <a:t>Les sociétés anonymes (</a:t>
            </a:r>
            <a:r>
              <a:rPr lang="fr-FR" dirty="0"/>
              <a:t>C. com., art. L. </a:t>
            </a:r>
            <a:r>
              <a:rPr lang="fr-FR" dirty="0" smtClean="0"/>
              <a:t>225-17, al.2 </a:t>
            </a:r>
            <a:r>
              <a:rPr lang="fr-FR" dirty="0"/>
              <a:t>et art. L. </a:t>
            </a:r>
            <a:r>
              <a:rPr lang="fr-FR" dirty="0" smtClean="0"/>
              <a:t>225-69, al.2)</a:t>
            </a:r>
          </a:p>
          <a:p>
            <a:pPr marL="537750" lvl="2" indent="-285750" algn="just">
              <a:buFont typeface="Arial" panose="020B0604020202020204" pitchFamily="34" charset="0"/>
              <a:buChar char="•"/>
            </a:pPr>
            <a:r>
              <a:rPr lang="fr-FR" dirty="0" smtClean="0"/>
              <a:t>Les sociétés en commandite par actions (C. com., art. L. 226-4, al.2)</a:t>
            </a:r>
          </a:p>
          <a:p>
            <a:pPr marL="537750" lvl="2" indent="-285750" algn="just">
              <a:buFont typeface="Arial" panose="020B0604020202020204" pitchFamily="34" charset="0"/>
              <a:buChar char="•"/>
            </a:pPr>
            <a:r>
              <a:rPr lang="fr-FR" dirty="0" smtClean="0"/>
              <a:t>Les sociétés européennes (sur renvoi - C. com., art. L. 229-7)</a:t>
            </a:r>
            <a:endParaRPr lang="fr-FR" dirty="0"/>
          </a:p>
          <a:p>
            <a:pPr marL="0" lvl="1" indent="0" algn="just">
              <a:buNone/>
            </a:pPr>
            <a:endParaRPr lang="fr-FR" dirty="0" smtClean="0">
              <a:solidFill>
                <a:prstClr val="black"/>
              </a:solidFill>
            </a:endParaRPr>
          </a:p>
          <a:p>
            <a:pPr marL="0" lvl="1" indent="0" algn="just">
              <a:buNone/>
            </a:pPr>
            <a:r>
              <a:rPr lang="fr-FR" b="1" u="sng" dirty="0" smtClean="0">
                <a:solidFill>
                  <a:prstClr val="black"/>
                </a:solidFill>
              </a:rPr>
              <a:t>Sanction</a:t>
            </a:r>
            <a:r>
              <a:rPr lang="fr-FR" b="1" dirty="0" smtClean="0">
                <a:solidFill>
                  <a:prstClr val="black"/>
                </a:solidFill>
              </a:rPr>
              <a:t> </a:t>
            </a:r>
            <a:r>
              <a:rPr lang="fr-FR" dirty="0">
                <a:solidFill>
                  <a:prstClr val="black"/>
                </a:solidFill>
              </a:rPr>
              <a:t>: </a:t>
            </a:r>
            <a:r>
              <a:rPr lang="fr-FR" dirty="0" smtClean="0">
                <a:solidFill>
                  <a:prstClr val="black"/>
                </a:solidFill>
              </a:rPr>
              <a:t>aucune sanction spécifique</a:t>
            </a:r>
            <a:endParaRPr lang="fr-FR" b="1" u="sng" dirty="0">
              <a:solidFill>
                <a:prstClr val="black"/>
              </a:solidFill>
            </a:endParaRPr>
          </a:p>
          <a:p>
            <a:pPr marL="537750" lvl="2" indent="-285750" algn="just">
              <a:buFont typeface="Arial" panose="020B0604020202020204" pitchFamily="34" charset="0"/>
              <a:buChar char="•"/>
            </a:pPr>
            <a:endParaRPr lang="fr-FR" dirty="0" smtClean="0">
              <a:solidFill>
                <a:prstClr val="black"/>
              </a:solidFill>
            </a:endParaRPr>
          </a:p>
          <a:p>
            <a:pPr marL="252000" lvl="2" indent="0" algn="just">
              <a:buNone/>
            </a:pPr>
            <a:endParaRPr lang="fr-FR" dirty="0">
              <a:solidFill>
                <a:prstClr val="black"/>
              </a:solidFill>
            </a:endParaRPr>
          </a:p>
          <a:p>
            <a:pPr marL="0" lvl="1" indent="0" algn="just">
              <a:buNone/>
            </a:pPr>
            <a:endParaRPr lang="fr-FR" dirty="0">
              <a:solidFill>
                <a:prstClr val="black"/>
              </a:solidFill>
            </a:endParaRPr>
          </a:p>
          <a:p>
            <a:endParaRPr lang="fr-FR" dirty="0"/>
          </a:p>
        </p:txBody>
      </p:sp>
    </p:spTree>
    <p:extLst>
      <p:ext uri="{BB962C8B-B14F-4D97-AF65-F5344CB8AC3E}">
        <p14:creationId xmlns:p14="http://schemas.microsoft.com/office/powerpoint/2010/main" val="2374839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(3/18)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27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sz="2000" b="1" u="sng" dirty="0" smtClean="0"/>
              <a:t>C. com., art. L. 225-18-1, al.1, art. L. 225-69-1, al.1, et art. L. 226-4-1, al. 1 en vigueur au 1</a:t>
            </a:r>
            <a:r>
              <a:rPr lang="fr-FR" sz="2000" b="1" u="sng" baseline="30000" dirty="0" smtClean="0"/>
              <a:t>er</a:t>
            </a:r>
            <a:r>
              <a:rPr lang="fr-FR" sz="2000" b="1" u="sng" dirty="0" smtClean="0"/>
              <a:t> janvier 2017</a:t>
            </a:r>
            <a:r>
              <a:rPr lang="fr-FR" dirty="0" smtClean="0"/>
              <a:t> : </a:t>
            </a:r>
          </a:p>
          <a:p>
            <a:pPr marL="0" lvl="1" indent="0">
              <a:buNone/>
            </a:pPr>
            <a:endParaRPr lang="fr-FR" dirty="0"/>
          </a:p>
          <a:p>
            <a:pPr marL="0" lvl="1" indent="0">
              <a:spcAft>
                <a:spcPts val="1200"/>
              </a:spcAft>
              <a:buNone/>
            </a:pPr>
            <a:r>
              <a:rPr lang="fr-FR" sz="2000" dirty="0" smtClean="0"/>
              <a:t>« La </a:t>
            </a:r>
            <a:r>
              <a:rPr lang="fr-FR" sz="2000" dirty="0"/>
              <a:t>proportion des administrateurs </a:t>
            </a:r>
            <a:r>
              <a:rPr lang="fr-FR" sz="2000" dirty="0" smtClean="0"/>
              <a:t>[membres du Conseil de surveillance] de </a:t>
            </a:r>
            <a:r>
              <a:rPr lang="fr-FR" sz="2000" dirty="0"/>
              <a:t>chaque sexe ne peut être inférieure à </a:t>
            </a:r>
            <a:r>
              <a:rPr lang="fr-FR" sz="2000" dirty="0" smtClean="0"/>
              <a:t>40 % </a:t>
            </a:r>
            <a:r>
              <a:rPr lang="fr-FR" sz="2000" dirty="0"/>
              <a:t>dans les sociétés dont les actions sont admises aux négociations sur un marché réglementé et, à l'issue de </a:t>
            </a:r>
            <a:r>
              <a:rPr lang="fr-FR" sz="2000" dirty="0" smtClean="0"/>
              <a:t>la </a:t>
            </a:r>
            <a:r>
              <a:rPr lang="fr-FR" sz="2000" dirty="0"/>
              <a:t>prochaine assemblée générale ayant à statuer sur des nominations, </a:t>
            </a:r>
            <a:r>
              <a:rPr lang="fr-FR" sz="2000" b="1" dirty="0"/>
              <a:t>dans les sociétés qui, pour le troisième exercice consécutif, emploient un nombre moyen d'au moins cinq cents salariés permanents et présentent un montant net de chiffre d'affaires ou un total de bilan d'au moins 50 millions d'euros</a:t>
            </a:r>
            <a:r>
              <a:rPr lang="fr-FR" sz="2000" dirty="0"/>
              <a:t>. Dans ces mêmes sociétés, lorsque le C</a:t>
            </a:r>
            <a:r>
              <a:rPr lang="fr-FR" sz="2000" dirty="0" smtClean="0"/>
              <a:t>onseil d'administration [Conseil de surveillance] </a:t>
            </a:r>
            <a:r>
              <a:rPr lang="fr-FR" sz="2000" dirty="0"/>
              <a:t>est composé au plus de huit membres, l'écart entre le nombre des administrateurs de chaque sexe ne peut être supérieur à deux</a:t>
            </a:r>
            <a:r>
              <a:rPr lang="fr-FR" sz="2000" dirty="0" smtClean="0"/>
              <a:t>. »</a:t>
            </a:r>
            <a:endParaRPr lang="fr-FR" sz="2000" dirty="0"/>
          </a:p>
        </p:txBody>
      </p:sp>
    </p:spTree>
    <p:extLst>
      <p:ext uri="{BB962C8B-B14F-4D97-AF65-F5344CB8AC3E}">
        <p14:creationId xmlns:p14="http://schemas.microsoft.com/office/powerpoint/2010/main" val="207998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lvl="0" indent="-514350">
              <a:buFont typeface="+mj-lt"/>
              <a:buAutoNum type="romanUcPeriod" startAt="2"/>
            </a:pPr>
            <a:endParaRPr lang="fr-FR" dirty="0" smtClean="0">
              <a:solidFill>
                <a:prstClr val="black"/>
              </a:solidFill>
            </a:endParaRPr>
          </a:p>
          <a:p>
            <a:pPr marL="514350" lvl="0" indent="-514350">
              <a:buFont typeface="+mj-lt"/>
              <a:buAutoNum type="romanUcPeriod" startAt="2"/>
            </a:pPr>
            <a:r>
              <a:rPr lang="fr-FR" dirty="0" smtClean="0">
                <a:solidFill>
                  <a:prstClr val="black"/>
                </a:solidFill>
              </a:rPr>
              <a:t>La </a:t>
            </a:r>
            <a:r>
              <a:rPr lang="fr-FR" dirty="0">
                <a:solidFill>
                  <a:prstClr val="black"/>
                </a:solidFill>
              </a:rPr>
              <a:t>mise en œuvre de la parité </a:t>
            </a:r>
            <a:r>
              <a:rPr lang="fr-FR" dirty="0" smtClean="0">
                <a:solidFill>
                  <a:prstClr val="black"/>
                </a:solidFill>
              </a:rPr>
              <a:t>hommes/femmes (4/18)</a:t>
            </a:r>
            <a:endParaRPr lang="fr-FR" dirty="0">
              <a:solidFill>
                <a:prstClr val="black"/>
              </a:solidFill>
            </a:endParaRP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28</a:t>
            </a:fld>
            <a:endParaRPr lang="en-GB" noProof="0" dirty="0"/>
          </a:p>
        </p:txBody>
      </p:sp>
      <p:sp>
        <p:nvSpPr>
          <p:cNvPr id="4" name="Espace réservé du texte 3"/>
          <p:cNvSpPr>
            <a:spLocks noGrp="1"/>
          </p:cNvSpPr>
          <p:nvPr>
            <p:ph type="body" sz="quarter" idx="11"/>
          </p:nvPr>
        </p:nvSpPr>
        <p:spPr>
          <a:xfrm>
            <a:off x="432000" y="1556792"/>
            <a:ext cx="8280000" cy="4757608"/>
          </a:xfrm>
        </p:spPr>
        <p:txBody>
          <a:bodyPr/>
          <a:lstStyle/>
          <a:p>
            <a:pPr marL="0" lvl="1" indent="0" algn="just">
              <a:buNone/>
            </a:pPr>
            <a:r>
              <a:rPr lang="fr-FR" sz="2000" b="1" u="sng" dirty="0" smtClean="0"/>
              <a:t>Modalités d’appréciation </a:t>
            </a:r>
            <a:r>
              <a:rPr lang="fr-FR" sz="2000" b="1" u="sng" dirty="0"/>
              <a:t>du seuil de </a:t>
            </a:r>
            <a:r>
              <a:rPr lang="fr-FR" sz="2000" b="1" u="sng" dirty="0" smtClean="0"/>
              <a:t>40 % :</a:t>
            </a:r>
            <a:endParaRPr lang="fr-FR" sz="2000" b="1" u="sng" dirty="0"/>
          </a:p>
          <a:p>
            <a:endParaRPr lang="fr-FR" dirty="0"/>
          </a:p>
          <a:p>
            <a:r>
              <a:rPr lang="fr-FR" dirty="0" smtClean="0"/>
              <a:t>Prise en compte des </a:t>
            </a:r>
            <a:r>
              <a:rPr lang="fr-FR" b="1" dirty="0" smtClean="0"/>
              <a:t>représentants permanents </a:t>
            </a:r>
            <a:r>
              <a:rPr lang="fr-FR" dirty="0" smtClean="0"/>
              <a:t>de personnes morales administrateurs [membres du Conseil de surveillance] :</a:t>
            </a:r>
          </a:p>
          <a:p>
            <a:pPr marL="557100" lvl="2" indent="0">
              <a:buNone/>
            </a:pPr>
            <a:r>
              <a:rPr lang="fr-FR" dirty="0" smtClean="0"/>
              <a:t> </a:t>
            </a:r>
            <a:r>
              <a:rPr lang="fr-FR" b="1" dirty="0">
                <a:solidFill>
                  <a:prstClr val="black"/>
                </a:solidFill>
                <a:sym typeface="Wingdings" panose="05000000000000000000" pitchFamily="2" charset="2"/>
              </a:rPr>
              <a:t> </a:t>
            </a:r>
            <a:r>
              <a:rPr lang="fr-FR" b="1" dirty="0" smtClean="0"/>
              <a:t>OUI</a:t>
            </a:r>
            <a:r>
              <a:rPr lang="fr-FR" dirty="0" smtClean="0"/>
              <a:t> (C</a:t>
            </a:r>
            <a:r>
              <a:rPr lang="fr-FR" dirty="0"/>
              <a:t>. com., art. L. 225-20 et art. L. 225-76 en vigueur au 1er janvier </a:t>
            </a:r>
            <a:r>
              <a:rPr lang="fr-FR" dirty="0" smtClean="0"/>
              <a:t>2017)</a:t>
            </a:r>
          </a:p>
          <a:p>
            <a:pPr marL="557100" lvl="2" indent="0">
              <a:buNone/>
            </a:pPr>
            <a:endParaRPr lang="fr-FR" dirty="0"/>
          </a:p>
          <a:p>
            <a:pPr lvl="0"/>
            <a:r>
              <a:rPr lang="fr-FR" dirty="0">
                <a:solidFill>
                  <a:prstClr val="black"/>
                </a:solidFill>
              </a:rPr>
              <a:t>Prise en compte des </a:t>
            </a:r>
            <a:r>
              <a:rPr lang="fr-FR" b="1" dirty="0" smtClean="0">
                <a:solidFill>
                  <a:prstClr val="black"/>
                </a:solidFill>
              </a:rPr>
              <a:t>administrateurs </a:t>
            </a:r>
            <a:r>
              <a:rPr lang="fr-FR" b="1" dirty="0">
                <a:solidFill>
                  <a:prstClr val="black"/>
                </a:solidFill>
              </a:rPr>
              <a:t>[membres du </a:t>
            </a:r>
            <a:r>
              <a:rPr lang="fr-FR" b="1" dirty="0" smtClean="0">
                <a:solidFill>
                  <a:prstClr val="black"/>
                </a:solidFill>
              </a:rPr>
              <a:t>Conseil </a:t>
            </a:r>
            <a:r>
              <a:rPr lang="fr-FR" b="1" dirty="0">
                <a:solidFill>
                  <a:prstClr val="black"/>
                </a:solidFill>
              </a:rPr>
              <a:t>de surveillance</a:t>
            </a:r>
            <a:r>
              <a:rPr lang="fr-FR" b="1" dirty="0" smtClean="0">
                <a:solidFill>
                  <a:prstClr val="black"/>
                </a:solidFill>
              </a:rPr>
              <a:t>] représentant les salariés </a:t>
            </a:r>
            <a:r>
              <a:rPr lang="fr-FR" dirty="0">
                <a:solidFill>
                  <a:prstClr val="black"/>
                </a:solidFill>
              </a:rPr>
              <a:t>:</a:t>
            </a:r>
          </a:p>
          <a:p>
            <a:pPr marL="557100" lvl="2" indent="0">
              <a:buNone/>
            </a:pPr>
            <a:r>
              <a:rPr lang="fr-FR" dirty="0">
                <a:solidFill>
                  <a:prstClr val="black"/>
                </a:solidFill>
              </a:rPr>
              <a:t> </a:t>
            </a:r>
            <a:r>
              <a:rPr lang="fr-FR" b="1" dirty="0">
                <a:solidFill>
                  <a:prstClr val="black"/>
                </a:solidFill>
                <a:sym typeface="Wingdings" panose="05000000000000000000" pitchFamily="2" charset="2"/>
              </a:rPr>
              <a:t> </a:t>
            </a:r>
            <a:r>
              <a:rPr lang="fr-FR" b="1" dirty="0" smtClean="0">
                <a:solidFill>
                  <a:prstClr val="black"/>
                </a:solidFill>
                <a:sym typeface="Wingdings" panose="05000000000000000000" pitchFamily="2" charset="2"/>
              </a:rPr>
              <a:t>NON </a:t>
            </a:r>
            <a:r>
              <a:rPr lang="fr-FR" dirty="0" smtClean="0">
                <a:solidFill>
                  <a:prstClr val="black"/>
                </a:solidFill>
              </a:rPr>
              <a:t>(C</a:t>
            </a:r>
            <a:r>
              <a:rPr lang="fr-FR" dirty="0">
                <a:solidFill>
                  <a:prstClr val="black"/>
                </a:solidFill>
              </a:rPr>
              <a:t>. com., art. L. </a:t>
            </a:r>
            <a:r>
              <a:rPr lang="fr-FR" dirty="0" smtClean="0">
                <a:solidFill>
                  <a:prstClr val="black"/>
                </a:solidFill>
              </a:rPr>
              <a:t>225-27, al. 2, art. L. 227-1, II, al.2 </a:t>
            </a:r>
            <a:r>
              <a:rPr lang="fr-FR" dirty="0">
                <a:solidFill>
                  <a:prstClr val="black"/>
                </a:solidFill>
              </a:rPr>
              <a:t>et art. L. </a:t>
            </a:r>
            <a:r>
              <a:rPr lang="fr-FR" dirty="0" smtClean="0">
                <a:solidFill>
                  <a:prstClr val="black"/>
                </a:solidFill>
              </a:rPr>
              <a:t>225-79-2, II, al.2 </a:t>
            </a:r>
            <a:r>
              <a:rPr lang="fr-FR" dirty="0">
                <a:solidFill>
                  <a:prstClr val="black"/>
                </a:solidFill>
              </a:rPr>
              <a:t>en vigueur au 1er janvier 2017)</a:t>
            </a:r>
          </a:p>
          <a:p>
            <a:pPr marL="557100" lvl="2" indent="0">
              <a:buNone/>
            </a:pPr>
            <a:endParaRPr lang="fr-FR" dirty="0">
              <a:solidFill>
                <a:prstClr val="black"/>
              </a:solidFill>
            </a:endParaRPr>
          </a:p>
          <a:p>
            <a:pPr marL="557100" lvl="2" indent="0">
              <a:buNone/>
            </a:pPr>
            <a:endParaRPr lang="fr-FR" dirty="0"/>
          </a:p>
        </p:txBody>
      </p:sp>
    </p:spTree>
    <p:extLst>
      <p:ext uri="{BB962C8B-B14F-4D97-AF65-F5344CB8AC3E}">
        <p14:creationId xmlns:p14="http://schemas.microsoft.com/office/powerpoint/2010/main" val="173614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(5/18)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29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lgn="just">
              <a:buNone/>
            </a:pPr>
            <a:endParaRPr lang="fr-FR" sz="1600" dirty="0" smtClean="0"/>
          </a:p>
          <a:p>
            <a:pPr marL="0" lvl="1" indent="0">
              <a:buNone/>
            </a:pPr>
            <a:endParaRPr lang="fr-FR" sz="1600" dirty="0"/>
          </a:p>
          <a:p>
            <a:pPr marL="0" lvl="1" indent="0">
              <a:buNone/>
            </a:pPr>
            <a:r>
              <a:rPr lang="fr-FR" sz="2000" b="1" u="sng" dirty="0" smtClean="0"/>
              <a:t>Champ d’application</a:t>
            </a:r>
            <a:r>
              <a:rPr lang="fr-FR" sz="2000" b="1" dirty="0" smtClean="0"/>
              <a:t> :</a:t>
            </a:r>
            <a:r>
              <a:rPr lang="fr-FR" sz="2000" b="1" u="sng" dirty="0" smtClean="0"/>
              <a:t> </a:t>
            </a:r>
          </a:p>
          <a:p>
            <a:pPr marL="0" lvl="1" indent="0">
              <a:buNone/>
            </a:pPr>
            <a:endParaRPr lang="fr-FR" b="1" u="sng" dirty="0"/>
          </a:p>
          <a:p>
            <a:pPr marL="0" lvl="1" indent="0">
              <a:buNone/>
            </a:pPr>
            <a:r>
              <a:rPr lang="fr-FR" sz="2000" dirty="0" smtClean="0"/>
              <a:t>Sociétés anonymes, sociétés en commandite par actions et sociétés européennes :</a:t>
            </a:r>
          </a:p>
          <a:p>
            <a:pPr marL="594900" lvl="2" indent="-342900">
              <a:buFont typeface="Arial" panose="020B0604020202020204" pitchFamily="34" charset="0"/>
              <a:buChar char="•"/>
            </a:pPr>
            <a:r>
              <a:rPr lang="fr-FR" sz="2000" dirty="0" smtClean="0"/>
              <a:t>Dont </a:t>
            </a:r>
            <a:r>
              <a:rPr lang="fr-FR" sz="2000" dirty="0"/>
              <a:t>les actions sont admises aux négociations sur un marché </a:t>
            </a:r>
            <a:r>
              <a:rPr lang="fr-FR" sz="2000" dirty="0" smtClean="0"/>
              <a:t>réglementé (société « cotées »)</a:t>
            </a:r>
          </a:p>
          <a:p>
            <a:pPr marL="594900" lvl="2" indent="-342900">
              <a:buFont typeface="Arial" panose="020B0604020202020204" pitchFamily="34" charset="0"/>
              <a:buChar char="•"/>
            </a:pPr>
            <a:r>
              <a:rPr lang="fr-FR" sz="2000" dirty="0" smtClean="0"/>
              <a:t>Non cotées qui atteignent, </a:t>
            </a:r>
            <a:r>
              <a:rPr lang="fr-FR" sz="2000" b="1" dirty="0" smtClean="0"/>
              <a:t>pendant trois exercices consécutifs</a:t>
            </a:r>
            <a:r>
              <a:rPr lang="fr-FR" sz="2000" dirty="0" smtClean="0"/>
              <a:t>, certains seuils : </a:t>
            </a:r>
          </a:p>
          <a:p>
            <a:pPr marL="0" lvl="1" indent="0">
              <a:buNone/>
            </a:pPr>
            <a:endParaRPr lang="fr-FR" sz="2000" dirty="0"/>
          </a:p>
          <a:p>
            <a:pPr marL="1695450" lvl="1" indent="-285750">
              <a:buFont typeface="Arial" charset="0"/>
              <a:buChar char="•"/>
            </a:pPr>
            <a:r>
              <a:rPr lang="fr-FR" sz="2000" dirty="0" smtClean="0"/>
              <a:t>Emploi d’un nombre moyen d’au-moins 500 salariés permanents ; </a:t>
            </a:r>
          </a:p>
          <a:p>
            <a:pPr marL="1695450" lvl="1" indent="-285750">
              <a:buFont typeface="Arial" charset="0"/>
              <a:buChar char="•"/>
            </a:pPr>
            <a:r>
              <a:rPr lang="fr-FR" sz="2000" dirty="0" smtClean="0"/>
              <a:t>CA net ou total de bilan &gt;= 50 millions d’euros. </a:t>
            </a:r>
            <a:endParaRPr lang="fr-FR" sz="2000" dirty="0"/>
          </a:p>
          <a:p>
            <a:pPr marL="1695450" lvl="1" indent="-285750" algn="just">
              <a:buFont typeface="Arial" charset="0"/>
              <a:buChar char="•"/>
            </a:pPr>
            <a:endParaRPr lang="fr-FR" dirty="0" smtClean="0"/>
          </a:p>
        </p:txBody>
      </p:sp>
    </p:spTree>
    <p:extLst>
      <p:ext uri="{BB962C8B-B14F-4D97-AF65-F5344CB8AC3E}">
        <p14:creationId xmlns:p14="http://schemas.microsoft.com/office/powerpoint/2010/main" val="3147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b="1" dirty="0" smtClean="0"/>
              <a:t>Plan de l’intervention</a:t>
            </a:r>
            <a:endParaRPr lang="fr-FR" b="1"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a:t>
            </a:fld>
            <a:endParaRPr lang="en-GB" dirty="0"/>
          </a:p>
        </p:txBody>
      </p:sp>
      <p:sp>
        <p:nvSpPr>
          <p:cNvPr id="3" name="Espace réservé du texte 2"/>
          <p:cNvSpPr>
            <a:spLocks noGrp="1"/>
          </p:cNvSpPr>
          <p:nvPr>
            <p:ph type="body" sz="quarter" idx="11"/>
          </p:nvPr>
        </p:nvSpPr>
        <p:spPr>
          <a:xfrm>
            <a:off x="432000" y="2132856"/>
            <a:ext cx="8280000" cy="4248472"/>
          </a:xfrm>
        </p:spPr>
        <p:txBody>
          <a:bodyPr/>
          <a:lstStyle/>
          <a:p>
            <a:pPr marL="542925" indent="-542925">
              <a:buNone/>
            </a:pPr>
            <a:r>
              <a:rPr lang="fr-FR" dirty="0" smtClean="0"/>
              <a:t>VI.	Les diverses dispositions de la loi Sapin II concernant le droit des sociétés</a:t>
            </a:r>
          </a:p>
          <a:p>
            <a:pPr marL="542925" indent="-542925">
              <a:buAutoNum type="romanUcPeriod" startAt="7"/>
            </a:pPr>
            <a:r>
              <a:rPr lang="fr-FR" dirty="0" smtClean="0"/>
              <a:t>Les nouvelles règles de l’audit (impact sur la pratique et le droit des sociétés)</a:t>
            </a:r>
          </a:p>
          <a:p>
            <a:pPr marL="542925" indent="-542925">
              <a:buAutoNum type="romanUcPeriod" startAt="7"/>
            </a:pPr>
            <a:r>
              <a:rPr lang="fr-FR" dirty="0" smtClean="0"/>
              <a:t>Gouvernance d’entreprise : les refontes du Code AFEP-MEDEF et du Code MIDDLENEXT</a:t>
            </a:r>
          </a:p>
          <a:p>
            <a:pPr marL="542925" indent="-542925">
              <a:buAutoNum type="romanUcPeriod" startAt="7"/>
            </a:pPr>
            <a:r>
              <a:rPr lang="fr-FR" dirty="0" smtClean="0"/>
              <a:t>L’entrée en vigueur du Règlement abus de marché</a:t>
            </a:r>
          </a:p>
          <a:p>
            <a:pPr marL="542925" indent="-542925">
              <a:buAutoNum type="romanUcPeriod" startAt="7"/>
            </a:pPr>
            <a:r>
              <a:rPr lang="fr-FR" dirty="0" smtClean="0"/>
              <a:t>La refonte des règles concernant le prospectus </a:t>
            </a:r>
          </a:p>
          <a:p>
            <a:pPr marL="542925" indent="-542925">
              <a:buAutoNum type="romanUcPeriod" startAt="7"/>
            </a:pPr>
            <a:r>
              <a:rPr lang="fr-FR" dirty="0" smtClean="0"/>
              <a:t>Atelier : les nouveautés à prendre en compte lors des prochaines AG</a:t>
            </a:r>
          </a:p>
        </p:txBody>
      </p:sp>
    </p:spTree>
    <p:extLst>
      <p:ext uri="{BB962C8B-B14F-4D97-AF65-F5344CB8AC3E}">
        <p14:creationId xmlns:p14="http://schemas.microsoft.com/office/powerpoint/2010/main" val="173718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(6/18)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endParaRPr lang="fr-FR" sz="1600" dirty="0" smtClean="0"/>
          </a:p>
          <a:p>
            <a:pPr marL="0" lvl="1" indent="0">
              <a:buNone/>
            </a:pPr>
            <a:endParaRPr lang="fr-FR" sz="1600" dirty="0"/>
          </a:p>
          <a:p>
            <a:pPr marL="0" lvl="1" indent="0">
              <a:buNone/>
            </a:pPr>
            <a:r>
              <a:rPr lang="fr-FR" sz="2000" b="1" u="sng" dirty="0" smtClean="0"/>
              <a:t>Champ d’application</a:t>
            </a:r>
            <a:r>
              <a:rPr lang="fr-FR" sz="2000" b="1" dirty="0" smtClean="0"/>
              <a:t> (suite) : </a:t>
            </a:r>
          </a:p>
          <a:p>
            <a:pPr marL="0" lvl="1" indent="0">
              <a:buNone/>
            </a:pPr>
            <a:endParaRPr lang="fr-FR" b="1" u="sng" dirty="0"/>
          </a:p>
          <a:p>
            <a:pPr marL="0" lvl="1" indent="0">
              <a:buNone/>
            </a:pPr>
            <a:r>
              <a:rPr lang="fr-FR" sz="2000" b="1" dirty="0"/>
              <a:t>Article 5 de la loi du 27 janvier 2011, modifié par l’article 67 I de la loi n°2014-873 du 4 août 2014 : </a:t>
            </a:r>
          </a:p>
          <a:p>
            <a:pPr marL="0" lvl="1" indent="0">
              <a:buNone/>
            </a:pPr>
            <a:endParaRPr lang="fr-FR" dirty="0"/>
          </a:p>
          <a:p>
            <a:pPr marL="0" lvl="1" indent="0">
              <a:buNone/>
            </a:pPr>
            <a:r>
              <a:rPr lang="fr-FR" dirty="0"/>
              <a:t>« Le premier des trois exercices consécutifs prévus au premier alinéa des articles L. 225-18-1, L. 225-69-1 et L. 226-4-1 du code de commerce s’entend </a:t>
            </a:r>
            <a:r>
              <a:rPr lang="fr-FR" b="1" dirty="0"/>
              <a:t>à compter du 1</a:t>
            </a:r>
            <a:r>
              <a:rPr lang="fr-FR" b="1" baseline="30000" dirty="0"/>
              <a:t>er</a:t>
            </a:r>
            <a:r>
              <a:rPr lang="fr-FR" b="1" dirty="0"/>
              <a:t> janvier de la troisième année suivant la publication de la présente loi</a:t>
            </a:r>
            <a:r>
              <a:rPr lang="fr-FR" dirty="0"/>
              <a:t> ». </a:t>
            </a:r>
            <a:endParaRPr lang="fr-FR" dirty="0" smtClean="0"/>
          </a:p>
          <a:p>
            <a:pPr marL="0" lvl="1" indent="0">
              <a:buNone/>
            </a:pPr>
            <a:endParaRPr lang="fr-FR" dirty="0" smtClean="0"/>
          </a:p>
          <a:p>
            <a:pPr marL="1524000" lvl="1" indent="0">
              <a:buNone/>
            </a:pPr>
            <a:r>
              <a:rPr lang="fr-FR" sz="2000" b="1" dirty="0" smtClean="0">
                <a:sym typeface="Wingdings" panose="05000000000000000000" pitchFamily="2" charset="2"/>
              </a:rPr>
              <a:t> Sont visés les exercices 2014, 2015, 2016. </a:t>
            </a:r>
            <a:endParaRPr lang="fr-FR" sz="2000" b="1" dirty="0"/>
          </a:p>
          <a:p>
            <a:pPr marL="1695450" lvl="1" indent="-285750" algn="just">
              <a:buFont typeface="Arial" charset="0"/>
              <a:buChar char="•"/>
            </a:pPr>
            <a:endParaRPr lang="fr-FR" dirty="0" smtClean="0"/>
          </a:p>
        </p:txBody>
      </p:sp>
    </p:spTree>
    <p:extLst>
      <p:ext uri="{BB962C8B-B14F-4D97-AF65-F5344CB8AC3E}">
        <p14:creationId xmlns:p14="http://schemas.microsoft.com/office/powerpoint/2010/main" val="4140347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(7/18)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sz="2000" b="1" u="sng" dirty="0" smtClean="0"/>
              <a:t>S’agissant d’une société non cotée, à supposer que les seuils aient été franchis entre 2014 et 2016</a:t>
            </a:r>
            <a:r>
              <a:rPr lang="fr-FR" sz="2000" b="1" dirty="0" smtClean="0"/>
              <a:t> :</a:t>
            </a:r>
            <a:r>
              <a:rPr lang="fr-FR" sz="2000" b="1" u="sng" dirty="0" smtClean="0"/>
              <a:t> </a:t>
            </a:r>
          </a:p>
          <a:p>
            <a:pPr marL="0" lvl="1" indent="0">
              <a:buNone/>
            </a:pPr>
            <a:endParaRPr lang="fr-FR" sz="2000" b="1" u="sng" dirty="0"/>
          </a:p>
          <a:p>
            <a:pPr marL="0" lvl="1" indent="0">
              <a:buNone/>
            </a:pPr>
            <a:r>
              <a:rPr lang="fr-FR" sz="2400" b="1" dirty="0" smtClean="0"/>
              <a:t>Problème </a:t>
            </a:r>
            <a:r>
              <a:rPr lang="fr-FR" sz="2000" b="1" dirty="0" smtClean="0"/>
              <a:t>:</a:t>
            </a:r>
            <a:r>
              <a:rPr lang="fr-FR" sz="2000" b="1" u="sng" dirty="0" smtClean="0"/>
              <a:t> </a:t>
            </a:r>
          </a:p>
          <a:p>
            <a:pPr marL="0" lvl="1" indent="0">
              <a:buNone/>
            </a:pPr>
            <a:endParaRPr lang="fr-FR" sz="2000" b="1" u="sng" dirty="0"/>
          </a:p>
          <a:p>
            <a:pPr marL="342900" lvl="1" indent="-342900">
              <a:spcAft>
                <a:spcPts val="1200"/>
              </a:spcAft>
              <a:buFont typeface="Arial" charset="0"/>
              <a:buChar char="•"/>
            </a:pPr>
            <a:r>
              <a:rPr lang="fr-FR" sz="2000" b="1" dirty="0" smtClean="0"/>
              <a:t>C. com., art. L. 226-18-1 et L. 225-69-1 </a:t>
            </a:r>
            <a:r>
              <a:rPr lang="fr-FR" sz="2000" dirty="0" smtClean="0"/>
              <a:t>: la conformité de la composition des </a:t>
            </a:r>
            <a:r>
              <a:rPr lang="fr-FR" sz="2000" dirty="0"/>
              <a:t>C</a:t>
            </a:r>
            <a:r>
              <a:rPr lang="fr-FR" sz="2000" dirty="0" smtClean="0"/>
              <a:t>onseils d’administration et de surveillance doit </a:t>
            </a:r>
            <a:r>
              <a:rPr lang="fr-FR" sz="2000" dirty="0"/>
              <a:t>être appréciée «</a:t>
            </a:r>
            <a:r>
              <a:rPr lang="fr-FR" sz="2000" i="1" dirty="0"/>
              <a:t> à l'issue de la plus prochaine assemblée générale </a:t>
            </a:r>
            <a:r>
              <a:rPr lang="fr-FR" sz="2000" b="1" i="1" dirty="0"/>
              <a:t>ayant à statuer sur des </a:t>
            </a:r>
            <a:r>
              <a:rPr lang="fr-FR" sz="2000" b="1" i="1" dirty="0" smtClean="0"/>
              <a:t>nominations</a:t>
            </a:r>
            <a:r>
              <a:rPr lang="fr-FR" sz="2000" b="1" dirty="0" smtClean="0"/>
              <a:t> </a:t>
            </a:r>
            <a:r>
              <a:rPr lang="fr-FR" sz="2000" dirty="0" smtClean="0"/>
              <a:t>» ; </a:t>
            </a:r>
          </a:p>
          <a:p>
            <a:pPr marL="342900" lvl="1" indent="-342900">
              <a:buFont typeface="Arial" charset="0"/>
              <a:buChar char="•"/>
            </a:pPr>
            <a:r>
              <a:rPr lang="fr-FR" sz="2000" b="1" dirty="0" smtClean="0"/>
              <a:t>L. n°2011-103 du 27 janv. 2011, art. 5, I, al. 1 </a:t>
            </a:r>
            <a:r>
              <a:rPr lang="fr-FR" sz="2000" dirty="0" smtClean="0"/>
              <a:t>: « </a:t>
            </a:r>
            <a:r>
              <a:rPr lang="fr-FR" sz="2000" i="1" dirty="0" smtClean="0"/>
              <a:t>la conformité de la composition des </a:t>
            </a:r>
            <a:r>
              <a:rPr lang="fr-FR" sz="2000" i="1" dirty="0"/>
              <a:t>C</a:t>
            </a:r>
            <a:r>
              <a:rPr lang="fr-FR" sz="2000" i="1" dirty="0" smtClean="0"/>
              <a:t>onseils d’administration et des conseils de surveillance des sociétés concernées est appréciée à l’issue de la première assemblée générale ordinaire </a:t>
            </a:r>
            <a:r>
              <a:rPr lang="fr-FR" sz="2000" b="1" i="1" dirty="0" smtClean="0"/>
              <a:t>qui suit cette date</a:t>
            </a:r>
            <a:r>
              <a:rPr lang="fr-FR" sz="2000" dirty="0" smtClean="0"/>
              <a:t> » [i.e. le </a:t>
            </a:r>
            <a:r>
              <a:rPr lang="fr-FR" sz="2000" b="1" dirty="0" smtClean="0"/>
              <a:t>1</a:t>
            </a:r>
            <a:r>
              <a:rPr lang="fr-FR" sz="2000" b="1" baseline="30000" dirty="0" smtClean="0"/>
              <a:t>er</a:t>
            </a:r>
            <a:r>
              <a:rPr lang="fr-FR" sz="2000" b="1" dirty="0" smtClean="0"/>
              <a:t> janvier 2017</a:t>
            </a:r>
            <a:r>
              <a:rPr lang="fr-FR" sz="2000" dirty="0" smtClean="0"/>
              <a:t>]. </a:t>
            </a:r>
          </a:p>
          <a:p>
            <a:pPr marL="342900" lvl="1" indent="-342900" algn="just">
              <a:buFont typeface="Arial" charset="0"/>
              <a:buChar char="•"/>
            </a:pPr>
            <a:endParaRPr lang="fr-FR" sz="2000" b="1" dirty="0"/>
          </a:p>
          <a:p>
            <a:pPr marL="1695450" lvl="1" indent="-285750" algn="just">
              <a:buFont typeface="Arial" charset="0"/>
              <a:buChar char="•"/>
            </a:pPr>
            <a:endParaRPr lang="fr-FR" dirty="0" smtClean="0"/>
          </a:p>
        </p:txBody>
      </p:sp>
    </p:spTree>
    <p:extLst>
      <p:ext uri="{BB962C8B-B14F-4D97-AF65-F5344CB8AC3E}">
        <p14:creationId xmlns:p14="http://schemas.microsoft.com/office/powerpoint/2010/main" val="1481642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(8/18)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lgn="just">
              <a:buNone/>
            </a:pPr>
            <a:r>
              <a:rPr lang="fr-FR" sz="2400" b="1" dirty="0" smtClean="0"/>
              <a:t>Deux interprétations possibles : </a:t>
            </a:r>
          </a:p>
          <a:p>
            <a:pPr marL="0" lvl="1" indent="0" algn="just">
              <a:buNone/>
            </a:pPr>
            <a:endParaRPr lang="fr-FR" sz="2000" b="1" u="sng" dirty="0" smtClean="0"/>
          </a:p>
          <a:p>
            <a:pPr marL="0" lvl="1" indent="0">
              <a:buNone/>
            </a:pPr>
            <a:endParaRPr lang="fr-FR" sz="2000" b="1" u="sng" dirty="0"/>
          </a:p>
          <a:p>
            <a:pPr marL="342900" lvl="1" indent="-342900">
              <a:buFont typeface="Wingdings"/>
              <a:buChar char="Ø"/>
            </a:pPr>
            <a:r>
              <a:rPr lang="fr-FR" sz="2000" b="1" u="sng" dirty="0" smtClean="0"/>
              <a:t>Interprétation 1</a:t>
            </a:r>
            <a:r>
              <a:rPr lang="fr-FR" sz="2000" dirty="0" smtClean="0"/>
              <a:t>, tirée d’une </a:t>
            </a:r>
            <a:r>
              <a:rPr lang="fr-FR" sz="2000" b="1" dirty="0" smtClean="0"/>
              <a:t>lecture littérale de l’article 5 </a:t>
            </a:r>
            <a:r>
              <a:rPr lang="fr-FR" sz="2000" b="1" dirty="0"/>
              <a:t>de la loi du 27 janvier 2011</a:t>
            </a:r>
            <a:r>
              <a:rPr lang="fr-FR" sz="2000" dirty="0"/>
              <a:t> </a:t>
            </a:r>
            <a:r>
              <a:rPr lang="fr-FR" sz="2000" dirty="0" smtClean="0"/>
              <a:t>(retenue par l’</a:t>
            </a:r>
            <a:r>
              <a:rPr lang="fr-FR" sz="2000" b="1" dirty="0" smtClean="0"/>
              <a:t>ANSA, n°16-029, 7 sept. 2016</a:t>
            </a:r>
            <a:r>
              <a:rPr lang="fr-FR" sz="2000" dirty="0" smtClean="0"/>
              <a:t>) :</a:t>
            </a:r>
          </a:p>
          <a:p>
            <a:pPr marL="0" lvl="1" indent="0">
              <a:buNone/>
            </a:pPr>
            <a:endParaRPr lang="fr-FR" sz="2000" dirty="0" smtClean="0"/>
          </a:p>
          <a:p>
            <a:pPr marL="355600" lvl="2" indent="0">
              <a:spcAft>
                <a:spcPts val="1200"/>
              </a:spcAft>
              <a:buNone/>
            </a:pPr>
            <a:r>
              <a:rPr lang="fr-FR" sz="2000" dirty="0" smtClean="0"/>
              <a:t>L’article 5, qui a une </a:t>
            </a:r>
            <a:r>
              <a:rPr lang="fr-FR" sz="2000" b="1" dirty="0" smtClean="0"/>
              <a:t>portée générale</a:t>
            </a:r>
            <a:r>
              <a:rPr lang="fr-FR" sz="2000" dirty="0" smtClean="0"/>
              <a:t>, n’opérant aucune distinction entre sociétés cotées et non cotées, </a:t>
            </a:r>
            <a:r>
              <a:rPr lang="fr-FR" sz="2000" b="1" dirty="0" smtClean="0"/>
              <a:t>impose que les objectifs de mixité soient atteints à l’issue de la première AGO réunie en 2017</a:t>
            </a:r>
            <a:r>
              <a:rPr lang="fr-FR" sz="2000" dirty="0" smtClean="0"/>
              <a:t>.</a:t>
            </a:r>
          </a:p>
          <a:p>
            <a:pPr marL="355600" lvl="2" indent="0">
              <a:spcAft>
                <a:spcPts val="1200"/>
              </a:spcAft>
              <a:buNone/>
            </a:pPr>
            <a:r>
              <a:rPr lang="fr-FR" sz="2000" dirty="0" smtClean="0"/>
              <a:t>La conformité de la composition est alors appréciée au regard de ces seuls critères (proportion de 40 % ou écart limité à 2 sièges), </a:t>
            </a:r>
            <a:r>
              <a:rPr lang="fr-FR" sz="2000" b="1" i="1" dirty="0" smtClean="0"/>
              <a:t>que cette assemblée ait ou non à statuer sur des nominations. </a:t>
            </a:r>
            <a:endParaRPr lang="fr-FR" sz="2000" b="1" i="1" u="sng" dirty="0"/>
          </a:p>
          <a:p>
            <a:pPr marL="355600" lvl="1" indent="0" algn="just">
              <a:buNone/>
            </a:pPr>
            <a:endParaRPr lang="fr-FR" sz="2000" dirty="0" smtClean="0"/>
          </a:p>
          <a:p>
            <a:pPr marL="342900" lvl="1" indent="-342900" algn="just">
              <a:buFont typeface="Arial" charset="0"/>
              <a:buChar char="•"/>
            </a:pPr>
            <a:endParaRPr lang="fr-FR" sz="2000" b="1" dirty="0"/>
          </a:p>
          <a:p>
            <a:pPr marL="1695450" lvl="1" indent="-285750" algn="just">
              <a:buFont typeface="Arial" charset="0"/>
              <a:buChar char="•"/>
            </a:pPr>
            <a:endParaRPr lang="fr-FR" dirty="0" smtClean="0"/>
          </a:p>
        </p:txBody>
      </p:sp>
    </p:spTree>
    <p:extLst>
      <p:ext uri="{BB962C8B-B14F-4D97-AF65-F5344CB8AC3E}">
        <p14:creationId xmlns:p14="http://schemas.microsoft.com/office/powerpoint/2010/main" val="86766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(9/18)</a:t>
            </a:r>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lgn="just">
              <a:spcAft>
                <a:spcPts val="1200"/>
              </a:spcAft>
              <a:buFont typeface="Wingdings"/>
              <a:buChar char="Ø"/>
            </a:pPr>
            <a:r>
              <a:rPr lang="fr-FR" sz="2000" b="1" u="sng" dirty="0" smtClean="0"/>
              <a:t>Interprétation 2</a:t>
            </a:r>
            <a:r>
              <a:rPr lang="fr-FR" sz="2000" dirty="0" smtClean="0"/>
              <a:t> : </a:t>
            </a:r>
          </a:p>
          <a:p>
            <a:pPr marL="355600" lvl="1" indent="0">
              <a:buNone/>
            </a:pPr>
            <a:r>
              <a:rPr lang="fr-FR" sz="2000" dirty="0" smtClean="0"/>
              <a:t>Les articles L. 225-18-1, L. 225-69-1 et L. 226-4-1 repoussent l’obligation de satisfaire aux critères de mixité à l’issue de la </a:t>
            </a:r>
            <a:r>
              <a:rPr lang="fr-FR" sz="2000" b="1" dirty="0" smtClean="0"/>
              <a:t>plus prochaine AGO ayant à statuer sur des nominations </a:t>
            </a:r>
            <a:r>
              <a:rPr lang="fr-FR" sz="2000" dirty="0" smtClean="0"/>
              <a:t>suivant la constatation que les conditions de seuil sont atteintes. </a:t>
            </a:r>
          </a:p>
          <a:p>
            <a:pPr marL="698500" lvl="1" indent="-342900">
              <a:spcAft>
                <a:spcPts val="1200"/>
              </a:spcAft>
              <a:buFont typeface="Arial" panose="020B0604020202020204" pitchFamily="34" charset="0"/>
              <a:buChar char="─"/>
            </a:pPr>
            <a:r>
              <a:rPr lang="fr-FR" sz="2000" dirty="0" smtClean="0">
                <a:sym typeface="Wingdings" panose="05000000000000000000" pitchFamily="2" charset="2"/>
              </a:rPr>
              <a:t>Ce délai constitue une </a:t>
            </a:r>
            <a:r>
              <a:rPr lang="fr-FR" sz="2000" b="1" dirty="0" smtClean="0">
                <a:sym typeface="Wingdings" panose="05000000000000000000" pitchFamily="2" charset="2"/>
              </a:rPr>
              <a:t>composante du régime </a:t>
            </a:r>
            <a:r>
              <a:rPr lang="fr-FR" sz="2000" dirty="0" smtClean="0">
                <a:sym typeface="Wingdings" panose="05000000000000000000" pitchFamily="2" charset="2"/>
              </a:rPr>
              <a:t>à prendre en compte lors de l’appréciation de la conformité prévue par l’article 5. </a:t>
            </a:r>
          </a:p>
          <a:p>
            <a:pPr marL="698500" lvl="1" indent="-342900">
              <a:buFont typeface="Arial" panose="020B0604020202020204" pitchFamily="34" charset="0"/>
              <a:buChar char="─"/>
            </a:pPr>
            <a:r>
              <a:rPr lang="fr-FR" sz="2000" dirty="0">
                <a:sym typeface="Wingdings" panose="05000000000000000000" pitchFamily="2" charset="2"/>
              </a:rPr>
              <a:t>Ainsi : </a:t>
            </a:r>
          </a:p>
          <a:p>
            <a:pPr marL="950500" lvl="2" indent="-342900">
              <a:buFont typeface="Arial" panose="020B0604020202020204" pitchFamily="34" charset="0"/>
              <a:buChar char="•"/>
            </a:pPr>
            <a:r>
              <a:rPr lang="fr-FR" sz="1800" u="sng" dirty="0">
                <a:sym typeface="Wingdings" panose="05000000000000000000" pitchFamily="2" charset="2"/>
              </a:rPr>
              <a:t>Si l’AGO de 2017 doit statuer sur des </a:t>
            </a:r>
            <a:r>
              <a:rPr lang="fr-FR" sz="1800" u="sng" dirty="0" smtClean="0">
                <a:sym typeface="Wingdings" panose="05000000000000000000" pitchFamily="2" charset="2"/>
              </a:rPr>
              <a:t>nominations</a:t>
            </a:r>
            <a:r>
              <a:rPr lang="fr-FR" sz="1800" dirty="0" smtClean="0">
                <a:sym typeface="Wingdings" panose="05000000000000000000" pitchFamily="2" charset="2"/>
              </a:rPr>
              <a:t> : </a:t>
            </a:r>
          </a:p>
          <a:p>
            <a:pPr marL="990600" lvl="2" indent="-15875">
              <a:buNone/>
            </a:pPr>
            <a:r>
              <a:rPr lang="fr-FR" sz="1800" dirty="0" smtClean="0">
                <a:sym typeface="Wingdings" panose="05000000000000000000" pitchFamily="2" charset="2"/>
              </a:rPr>
              <a:t>L’objectif </a:t>
            </a:r>
            <a:r>
              <a:rPr lang="fr-FR" sz="1800" dirty="0">
                <a:sym typeface="Wingdings" panose="05000000000000000000" pitchFamily="2" charset="2"/>
              </a:rPr>
              <a:t>de mixité doit être atteint à l’issue de cette assemblée. </a:t>
            </a:r>
          </a:p>
          <a:p>
            <a:pPr marL="893350" lvl="2" indent="-285750">
              <a:buFont typeface="Arial" panose="020B0604020202020204" pitchFamily="34" charset="0"/>
              <a:buChar char="•"/>
            </a:pPr>
            <a:r>
              <a:rPr lang="fr-FR" sz="1800" u="sng" dirty="0">
                <a:sym typeface="Wingdings" panose="05000000000000000000" pitchFamily="2" charset="2"/>
              </a:rPr>
              <a:t>Si l’AGO de 2017 ne doit pas statuer sur des nominations</a:t>
            </a:r>
            <a:r>
              <a:rPr lang="fr-FR" sz="1800" dirty="0">
                <a:sym typeface="Wingdings" panose="05000000000000000000" pitchFamily="2" charset="2"/>
              </a:rPr>
              <a:t> : </a:t>
            </a:r>
            <a:endParaRPr lang="fr-FR" sz="1800" dirty="0" smtClean="0">
              <a:sym typeface="Wingdings" panose="05000000000000000000" pitchFamily="2" charset="2"/>
            </a:endParaRPr>
          </a:p>
          <a:p>
            <a:pPr marL="987425" lvl="2" indent="0">
              <a:buNone/>
            </a:pPr>
            <a:r>
              <a:rPr lang="fr-FR" sz="1800" dirty="0" smtClean="0">
                <a:sym typeface="Wingdings" panose="05000000000000000000" pitchFamily="2" charset="2"/>
              </a:rPr>
              <a:t>Si </a:t>
            </a:r>
            <a:r>
              <a:rPr lang="fr-FR" sz="1800" dirty="0">
                <a:sym typeface="Wingdings" panose="05000000000000000000" pitchFamily="2" charset="2"/>
              </a:rPr>
              <a:t>l’objectif de mixité n’est pas atteint, il conviendrait de mentionner cet état de fait, et rappeler que l’obligation ne devra être satisfaite qu’à l’issue de la prochaine AG ayant à statuer sur des nominations. </a:t>
            </a:r>
            <a:endParaRPr lang="fr-FR" sz="1800" dirty="0"/>
          </a:p>
          <a:p>
            <a:pPr marL="0" lvl="1" indent="0" algn="just">
              <a:buNone/>
            </a:pPr>
            <a:endParaRPr lang="fr-FR" sz="2000" b="1" u="sng" dirty="0"/>
          </a:p>
          <a:p>
            <a:pPr marL="0" lvl="1" indent="0" algn="just">
              <a:buNone/>
            </a:pPr>
            <a:endParaRPr lang="fr-FR" sz="2000" dirty="0" smtClean="0"/>
          </a:p>
          <a:p>
            <a:pPr marL="342900" lvl="1" indent="-342900" algn="just">
              <a:buFont typeface="Arial" charset="0"/>
              <a:buChar char="•"/>
            </a:pPr>
            <a:endParaRPr lang="fr-FR" sz="2000" b="1" dirty="0"/>
          </a:p>
          <a:p>
            <a:pPr marL="1695450" lvl="1" indent="-285750" algn="just">
              <a:buFont typeface="Arial" charset="0"/>
              <a:buChar char="•"/>
            </a:pPr>
            <a:endParaRPr lang="fr-FR" dirty="0" smtClean="0"/>
          </a:p>
        </p:txBody>
      </p:sp>
    </p:spTree>
    <p:extLst>
      <p:ext uri="{BB962C8B-B14F-4D97-AF65-F5344CB8AC3E}">
        <p14:creationId xmlns:p14="http://schemas.microsoft.com/office/powerpoint/2010/main" val="3349383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lvl="0" indent="-514350">
              <a:buFont typeface="+mj-lt"/>
              <a:buAutoNum type="romanUcPeriod" startAt="2"/>
            </a:pPr>
            <a:endParaRPr lang="fr-FR" dirty="0" smtClean="0">
              <a:solidFill>
                <a:prstClr val="black"/>
              </a:solidFill>
            </a:endParaRPr>
          </a:p>
          <a:p>
            <a:pPr marL="514350" lvl="0" indent="-514350">
              <a:buFont typeface="+mj-lt"/>
              <a:buAutoNum type="romanUcPeriod" startAt="2"/>
            </a:pPr>
            <a:r>
              <a:rPr lang="fr-FR" dirty="0" smtClean="0">
                <a:solidFill>
                  <a:prstClr val="black"/>
                </a:solidFill>
              </a:rPr>
              <a:t>La </a:t>
            </a:r>
            <a:r>
              <a:rPr lang="fr-FR" dirty="0">
                <a:solidFill>
                  <a:prstClr val="black"/>
                </a:solidFill>
              </a:rPr>
              <a:t>mise en œuvre de la parité </a:t>
            </a:r>
            <a:r>
              <a:rPr lang="fr-FR" dirty="0" smtClean="0">
                <a:solidFill>
                  <a:prstClr val="black"/>
                </a:solidFill>
              </a:rPr>
              <a:t>hommes/femmes (10/18)</a:t>
            </a:r>
            <a:endParaRPr lang="fr-FR" dirty="0">
              <a:solidFill>
                <a:prstClr val="black"/>
              </a:solidFill>
            </a:endParaRP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34</a:t>
            </a:fld>
            <a:endParaRPr lang="en-GB" noProof="0" dirty="0"/>
          </a:p>
        </p:txBody>
      </p:sp>
      <p:sp>
        <p:nvSpPr>
          <p:cNvPr id="4" name="Espace réservé du texte 3"/>
          <p:cNvSpPr>
            <a:spLocks noGrp="1"/>
          </p:cNvSpPr>
          <p:nvPr>
            <p:ph type="body" sz="quarter" idx="11"/>
          </p:nvPr>
        </p:nvSpPr>
        <p:spPr>
          <a:xfrm>
            <a:off x="432000" y="1556792"/>
            <a:ext cx="8280000" cy="4757608"/>
          </a:xfrm>
        </p:spPr>
        <p:txBody>
          <a:bodyPr/>
          <a:lstStyle/>
          <a:p>
            <a:pPr marL="0" lvl="1" indent="0">
              <a:spcAft>
                <a:spcPts val="1200"/>
              </a:spcAft>
              <a:buNone/>
            </a:pPr>
            <a:r>
              <a:rPr lang="fr-FR" sz="2400" b="1" u="sng" dirty="0">
                <a:solidFill>
                  <a:prstClr val="black"/>
                </a:solidFill>
              </a:rPr>
              <a:t>Sanctions</a:t>
            </a:r>
            <a:r>
              <a:rPr lang="fr-FR" sz="2400" b="1" dirty="0">
                <a:solidFill>
                  <a:prstClr val="black"/>
                </a:solidFill>
              </a:rPr>
              <a:t> </a:t>
            </a:r>
            <a:r>
              <a:rPr lang="fr-FR" sz="2400" b="1" dirty="0" smtClean="0">
                <a:solidFill>
                  <a:prstClr val="black"/>
                </a:solidFill>
              </a:rPr>
              <a:t>:</a:t>
            </a:r>
            <a:r>
              <a:rPr lang="fr-FR" sz="2400" b="1" u="sng" dirty="0" smtClean="0">
                <a:solidFill>
                  <a:prstClr val="black"/>
                </a:solidFill>
              </a:rPr>
              <a:t> </a:t>
            </a:r>
            <a:endParaRPr lang="fr-FR" sz="2400" b="1" u="sng" dirty="0">
              <a:solidFill>
                <a:prstClr val="black"/>
              </a:solidFill>
            </a:endParaRPr>
          </a:p>
          <a:p>
            <a:pPr marL="0" lvl="1" indent="0">
              <a:spcAft>
                <a:spcPts val="1200"/>
              </a:spcAft>
              <a:buNone/>
            </a:pPr>
            <a:endParaRPr lang="fr-FR" sz="2000" b="1" u="sng" dirty="0">
              <a:solidFill>
                <a:prstClr val="black"/>
              </a:solidFill>
            </a:endParaRPr>
          </a:p>
          <a:p>
            <a:pPr marL="0" lvl="1" indent="0">
              <a:buNone/>
            </a:pPr>
            <a:r>
              <a:rPr lang="fr-FR" sz="2000" b="1" u="sng" dirty="0">
                <a:solidFill>
                  <a:prstClr val="black"/>
                </a:solidFill>
              </a:rPr>
              <a:t>C. com., art. L. </a:t>
            </a:r>
            <a:r>
              <a:rPr lang="fr-FR" sz="2000" b="1" u="sng" dirty="0" smtClean="0">
                <a:solidFill>
                  <a:prstClr val="black"/>
                </a:solidFill>
              </a:rPr>
              <a:t>225-18-1, al. 2, </a:t>
            </a:r>
            <a:r>
              <a:rPr lang="fr-FR" sz="2000" b="1" u="sng" dirty="0">
                <a:solidFill>
                  <a:prstClr val="black"/>
                </a:solidFill>
              </a:rPr>
              <a:t>art. L. </a:t>
            </a:r>
            <a:r>
              <a:rPr lang="fr-FR" sz="2000" b="1" u="sng" dirty="0" smtClean="0">
                <a:solidFill>
                  <a:prstClr val="black"/>
                </a:solidFill>
              </a:rPr>
              <a:t>225-69-1, al.2 </a:t>
            </a:r>
            <a:r>
              <a:rPr lang="fr-FR" sz="2000" b="1" u="sng" dirty="0">
                <a:solidFill>
                  <a:prstClr val="black"/>
                </a:solidFill>
              </a:rPr>
              <a:t>et art. L. 226-4-1, </a:t>
            </a:r>
            <a:r>
              <a:rPr lang="fr-FR" sz="2000" b="1" u="sng" dirty="0" smtClean="0">
                <a:solidFill>
                  <a:prstClr val="black"/>
                </a:solidFill>
              </a:rPr>
              <a:t>al.2 en </a:t>
            </a:r>
            <a:r>
              <a:rPr lang="fr-FR" sz="2000" b="1" u="sng" dirty="0">
                <a:solidFill>
                  <a:prstClr val="black"/>
                </a:solidFill>
              </a:rPr>
              <a:t>vigueur au 1</a:t>
            </a:r>
            <a:r>
              <a:rPr lang="fr-FR" sz="2000" b="1" u="sng" baseline="30000" dirty="0">
                <a:solidFill>
                  <a:prstClr val="black"/>
                </a:solidFill>
              </a:rPr>
              <a:t>er</a:t>
            </a:r>
            <a:r>
              <a:rPr lang="fr-FR" sz="2000" b="1" u="sng" dirty="0">
                <a:solidFill>
                  <a:prstClr val="black"/>
                </a:solidFill>
              </a:rPr>
              <a:t> janvier 2017</a:t>
            </a:r>
            <a:r>
              <a:rPr lang="fr-FR" dirty="0">
                <a:solidFill>
                  <a:prstClr val="black"/>
                </a:solidFill>
              </a:rPr>
              <a:t> </a:t>
            </a:r>
            <a:r>
              <a:rPr lang="fr-FR" dirty="0" smtClean="0">
                <a:solidFill>
                  <a:prstClr val="black"/>
                </a:solidFill>
              </a:rPr>
              <a:t>: </a:t>
            </a:r>
            <a:endParaRPr lang="fr-FR" dirty="0">
              <a:solidFill>
                <a:prstClr val="black"/>
              </a:solidFill>
            </a:endParaRPr>
          </a:p>
          <a:p>
            <a:pPr marL="0" lvl="1" indent="0">
              <a:buNone/>
            </a:pPr>
            <a:endParaRPr lang="fr-FR" dirty="0">
              <a:solidFill>
                <a:prstClr val="black"/>
              </a:solidFill>
            </a:endParaRPr>
          </a:p>
          <a:p>
            <a:pPr marL="0" lvl="1" indent="0">
              <a:buNone/>
            </a:pPr>
            <a:r>
              <a:rPr lang="fr-FR" sz="2000" dirty="0">
                <a:solidFill>
                  <a:prstClr val="black"/>
                </a:solidFill>
              </a:rPr>
              <a:t>« Toute nomination intervenue en violation du premier alinéa et n'ayant pas pour effet de remédier à l'irrégularité de la composition du conseil est nulle. Cette nullité n'entraîne pas celle des délibérations auxquelles a pris part </a:t>
            </a:r>
            <a:r>
              <a:rPr lang="fr-FR" sz="2000" dirty="0" smtClean="0">
                <a:solidFill>
                  <a:prstClr val="black"/>
                </a:solidFill>
              </a:rPr>
              <a:t>l'administrateur [le membre du conseil] </a:t>
            </a:r>
            <a:r>
              <a:rPr lang="fr-FR" sz="2000" dirty="0">
                <a:solidFill>
                  <a:prstClr val="black"/>
                </a:solidFill>
              </a:rPr>
              <a:t>irrégulièrement nommé. »</a:t>
            </a:r>
          </a:p>
          <a:p>
            <a:endParaRPr lang="fr-FR" dirty="0"/>
          </a:p>
        </p:txBody>
      </p:sp>
    </p:spTree>
    <p:extLst>
      <p:ext uri="{BB962C8B-B14F-4D97-AF65-F5344CB8AC3E}">
        <p14:creationId xmlns:p14="http://schemas.microsoft.com/office/powerpoint/2010/main" val="3649707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(11/18)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1200"/>
              </a:spcAft>
              <a:buNone/>
            </a:pPr>
            <a:r>
              <a:rPr lang="fr-FR" sz="2400" b="1" u="sng" dirty="0" smtClean="0"/>
              <a:t>Sanctions</a:t>
            </a:r>
            <a:r>
              <a:rPr lang="fr-FR" sz="2400" b="1" dirty="0" smtClean="0"/>
              <a:t> (suite) :</a:t>
            </a:r>
            <a:r>
              <a:rPr lang="fr-FR" sz="2400" b="1" u="sng" dirty="0" smtClean="0"/>
              <a:t> </a:t>
            </a:r>
          </a:p>
          <a:p>
            <a:pPr marL="0" lvl="1" indent="0">
              <a:spcAft>
                <a:spcPts val="1200"/>
              </a:spcAft>
              <a:buNone/>
            </a:pPr>
            <a:endParaRPr lang="fr-FR" sz="2000" b="1" u="sng" dirty="0"/>
          </a:p>
          <a:p>
            <a:pPr marL="0" lvl="1" indent="0">
              <a:spcAft>
                <a:spcPts val="1200"/>
              </a:spcAft>
              <a:buNone/>
            </a:pPr>
            <a:r>
              <a:rPr lang="fr-FR" sz="2000" b="1" u="sng" dirty="0" smtClean="0"/>
              <a:t>C. com., art. L. 225-45 al. 2 et L. 225-83 al. 2, en vigueur au 1</a:t>
            </a:r>
            <a:r>
              <a:rPr lang="fr-FR" sz="2000" b="1" u="sng" baseline="30000" dirty="0" smtClean="0"/>
              <a:t>er</a:t>
            </a:r>
            <a:r>
              <a:rPr lang="fr-FR" sz="2000" b="1" u="sng" dirty="0" smtClean="0"/>
              <a:t> janvier 2017</a:t>
            </a:r>
            <a:r>
              <a:rPr lang="fr-FR" sz="2000" b="1" dirty="0" smtClean="0"/>
              <a:t> :</a:t>
            </a:r>
          </a:p>
          <a:p>
            <a:pPr marL="0" lvl="1" indent="0">
              <a:spcAft>
                <a:spcPts val="1200"/>
              </a:spcAft>
              <a:buNone/>
            </a:pPr>
            <a:r>
              <a:rPr lang="fr-FR" sz="2000" dirty="0" smtClean="0"/>
              <a:t>« Lorsque </a:t>
            </a:r>
            <a:r>
              <a:rPr lang="fr-FR" sz="2000" dirty="0"/>
              <a:t>le C</a:t>
            </a:r>
            <a:r>
              <a:rPr lang="fr-FR" sz="2000" dirty="0" smtClean="0"/>
              <a:t>onseil </a:t>
            </a:r>
            <a:r>
              <a:rPr lang="fr-FR" sz="2000" dirty="0"/>
              <a:t>d'administration </a:t>
            </a:r>
            <a:r>
              <a:rPr lang="fr-FR" sz="2000" dirty="0" smtClean="0"/>
              <a:t>[Conseil de surveillance] n'est </a:t>
            </a:r>
            <a:r>
              <a:rPr lang="fr-FR" sz="2000" dirty="0"/>
              <a:t>pas composé conformément au premier alinéa de l'article L. </a:t>
            </a:r>
            <a:r>
              <a:rPr lang="fr-FR" sz="2000" dirty="0" smtClean="0"/>
              <a:t>225-18-1 [L. 225-69-1], </a:t>
            </a:r>
            <a:r>
              <a:rPr lang="fr-FR" sz="2000" b="1" dirty="0"/>
              <a:t>le versement de la rémunération prévue au premier alinéa du présent article est suspendu</a:t>
            </a:r>
            <a:r>
              <a:rPr lang="fr-FR" sz="2000" dirty="0"/>
              <a:t>. Le versement est rétabli lorsque la composition du </a:t>
            </a:r>
            <a:r>
              <a:rPr lang="fr-FR" sz="2000" dirty="0" smtClean="0"/>
              <a:t>Conseil </a:t>
            </a:r>
            <a:r>
              <a:rPr lang="fr-FR" sz="2000" dirty="0"/>
              <a:t>d'administration </a:t>
            </a:r>
            <a:r>
              <a:rPr lang="fr-FR" sz="2000" dirty="0" smtClean="0"/>
              <a:t>[Conseil de surveillance] devient </a:t>
            </a:r>
            <a:r>
              <a:rPr lang="fr-FR" sz="2000" dirty="0"/>
              <a:t>régulière, incluant l'arriéré depuis la </a:t>
            </a:r>
            <a:r>
              <a:rPr lang="fr-FR" sz="2000" dirty="0" smtClean="0"/>
              <a:t>suspension. »</a:t>
            </a:r>
            <a:endParaRPr lang="fr-FR" sz="2000" b="1" u="sng" dirty="0"/>
          </a:p>
        </p:txBody>
      </p:sp>
    </p:spTree>
    <p:extLst>
      <p:ext uri="{BB962C8B-B14F-4D97-AF65-F5344CB8AC3E}">
        <p14:creationId xmlns:p14="http://schemas.microsoft.com/office/powerpoint/2010/main" val="2310231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(12/18)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36</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2400"/>
              </a:spcAft>
              <a:buNone/>
            </a:pPr>
            <a:r>
              <a:rPr lang="fr-FR" sz="2400" b="1" u="sng" dirty="0" smtClean="0"/>
              <a:t>Sanctions</a:t>
            </a:r>
            <a:r>
              <a:rPr lang="fr-FR" sz="2400" b="1" dirty="0" smtClean="0"/>
              <a:t> (suite) :</a:t>
            </a:r>
            <a:r>
              <a:rPr lang="fr-FR" sz="2400" b="1" u="sng" dirty="0" smtClean="0"/>
              <a:t> </a:t>
            </a:r>
            <a:endParaRPr lang="fr-FR" sz="2000" b="1" u="sng" dirty="0" smtClean="0"/>
          </a:p>
          <a:p>
            <a:pPr marL="0" lvl="1" indent="0">
              <a:spcAft>
                <a:spcPts val="1800"/>
              </a:spcAft>
              <a:buNone/>
            </a:pPr>
            <a:r>
              <a:rPr lang="fr-FR" sz="2000" b="1" dirty="0" smtClean="0"/>
              <a:t>Si les jetons sont versés contrairement à la loi : </a:t>
            </a:r>
          </a:p>
          <a:p>
            <a:pPr marL="1079500" lvl="1" indent="-342900">
              <a:spcAft>
                <a:spcPts val="1800"/>
              </a:spcAft>
              <a:buFont typeface="Wingdings"/>
              <a:buChar char="Ø"/>
            </a:pPr>
            <a:r>
              <a:rPr lang="fr-FR" sz="2000" b="1" i="1" dirty="0" smtClean="0"/>
              <a:t>Responsabilité civile des administrateurs et du directeur général </a:t>
            </a:r>
            <a:endParaRPr lang="fr-FR" sz="2000" b="1" i="1" dirty="0"/>
          </a:p>
          <a:p>
            <a:pPr marL="0" lvl="1" indent="0">
              <a:spcAft>
                <a:spcPts val="1200"/>
              </a:spcAft>
              <a:buNone/>
            </a:pPr>
            <a:r>
              <a:rPr lang="fr-FR" sz="2000" b="1" u="sng" dirty="0" smtClean="0"/>
              <a:t>C. com., art. L. 225-251 al. 1</a:t>
            </a:r>
            <a:r>
              <a:rPr lang="fr-FR" sz="2000" b="1" dirty="0" smtClean="0"/>
              <a:t> :</a:t>
            </a:r>
          </a:p>
          <a:p>
            <a:pPr marL="0" lvl="1" indent="0">
              <a:spcAft>
                <a:spcPts val="0"/>
              </a:spcAft>
              <a:buNone/>
            </a:pPr>
            <a:r>
              <a:rPr lang="fr-FR" sz="2000" dirty="0" smtClean="0"/>
              <a:t>« Les </a:t>
            </a:r>
            <a:r>
              <a:rPr lang="fr-FR" sz="2000" dirty="0"/>
              <a:t>administrateurs et le directeur général sont </a:t>
            </a:r>
            <a:r>
              <a:rPr lang="fr-FR" sz="2000" b="1" dirty="0"/>
              <a:t>responsables individuellement ou solidairement selon le cas, envers la société </a:t>
            </a:r>
            <a:r>
              <a:rPr lang="fr-FR" sz="2000" dirty="0"/>
              <a:t>ou envers les tiers, soit des infractions aux dispositions législatives ou réglementaires applicables aux sociétés anonymes, soit des violations des statuts, soit des fautes commises dans leur gestion</a:t>
            </a:r>
            <a:r>
              <a:rPr lang="fr-FR" sz="2000" dirty="0" smtClean="0"/>
              <a:t>.</a:t>
            </a:r>
            <a:r>
              <a:rPr lang="fr-FR" sz="2000" dirty="0"/>
              <a:t> »</a:t>
            </a:r>
            <a:endParaRPr lang="fr-FR" sz="2000" b="1" u="sng" dirty="0"/>
          </a:p>
        </p:txBody>
      </p:sp>
    </p:spTree>
    <p:extLst>
      <p:ext uri="{BB962C8B-B14F-4D97-AF65-F5344CB8AC3E}">
        <p14:creationId xmlns:p14="http://schemas.microsoft.com/office/powerpoint/2010/main" val="1100465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(13/18)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2400"/>
              </a:spcAft>
              <a:buNone/>
            </a:pPr>
            <a:r>
              <a:rPr lang="fr-FR" sz="2400" b="1" u="sng" dirty="0" smtClean="0"/>
              <a:t>Sanctions</a:t>
            </a:r>
            <a:r>
              <a:rPr lang="fr-FR" sz="2400" b="1" dirty="0" smtClean="0"/>
              <a:t> (suite) :</a:t>
            </a:r>
            <a:r>
              <a:rPr lang="fr-FR" sz="2400" b="1" u="sng" dirty="0" smtClean="0"/>
              <a:t> </a:t>
            </a:r>
            <a:endParaRPr lang="fr-FR" sz="2000" b="1" u="sng" dirty="0" smtClean="0"/>
          </a:p>
          <a:p>
            <a:pPr marL="0" lvl="1" indent="0">
              <a:spcAft>
                <a:spcPts val="1800"/>
              </a:spcAft>
              <a:buNone/>
            </a:pPr>
            <a:r>
              <a:rPr lang="fr-FR" sz="2000" b="1" dirty="0" smtClean="0"/>
              <a:t>Si les jetons sont versés contrairement à la loi (suite) : </a:t>
            </a:r>
            <a:endParaRPr lang="fr-FR" sz="2000" b="1" dirty="0"/>
          </a:p>
          <a:p>
            <a:pPr marL="1079500" lvl="1" indent="-342900">
              <a:spcAft>
                <a:spcPts val="1200"/>
              </a:spcAft>
              <a:buFont typeface="Wingdings"/>
              <a:buChar char="Ø"/>
            </a:pPr>
            <a:r>
              <a:rPr lang="fr-FR" sz="2000" b="1" i="1" dirty="0" smtClean="0"/>
              <a:t>Nullité du versement fautif ? </a:t>
            </a:r>
          </a:p>
          <a:p>
            <a:pPr marL="0" lvl="1" indent="0">
              <a:spcAft>
                <a:spcPts val="1200"/>
              </a:spcAft>
              <a:buNone/>
            </a:pPr>
            <a:endParaRPr lang="fr-FR" sz="2000" b="1" i="1" dirty="0" smtClean="0"/>
          </a:p>
          <a:p>
            <a:pPr marL="0" lvl="1" indent="0">
              <a:spcAft>
                <a:spcPts val="1200"/>
              </a:spcAft>
              <a:buNone/>
            </a:pPr>
            <a:r>
              <a:rPr lang="fr-FR" sz="2000" b="1" u="sng" dirty="0" smtClean="0"/>
              <a:t>C. com., art. L. 235-1, al. 2</a:t>
            </a:r>
            <a:r>
              <a:rPr lang="fr-FR" sz="2000" b="1" dirty="0" smtClean="0"/>
              <a:t> :</a:t>
            </a:r>
          </a:p>
          <a:p>
            <a:pPr marL="0" lvl="1" indent="0">
              <a:spcAft>
                <a:spcPts val="1200"/>
              </a:spcAft>
              <a:buNone/>
            </a:pPr>
            <a:r>
              <a:rPr lang="fr-FR" sz="2000" dirty="0"/>
              <a:t>« La nullité d'actes ou délibérations autres que ceux prévus à l'alinéa précédent ne peut résulter que de la violation d'une </a:t>
            </a:r>
            <a:r>
              <a:rPr lang="fr-FR" sz="2000" b="1" dirty="0"/>
              <a:t>disposition impérative </a:t>
            </a:r>
            <a:r>
              <a:rPr lang="fr-FR" sz="2000" dirty="0"/>
              <a:t>du présent livre ou des lois qui régissent les contrats</a:t>
            </a:r>
            <a:r>
              <a:rPr lang="fr-FR" sz="2000" dirty="0" smtClean="0"/>
              <a:t>. »</a:t>
            </a:r>
            <a:endParaRPr lang="fr-FR" sz="2000" b="1" u="sng" dirty="0"/>
          </a:p>
        </p:txBody>
      </p:sp>
    </p:spTree>
    <p:extLst>
      <p:ext uri="{BB962C8B-B14F-4D97-AF65-F5344CB8AC3E}">
        <p14:creationId xmlns:p14="http://schemas.microsoft.com/office/powerpoint/2010/main" val="1261977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(14/18)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38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2400"/>
              </a:spcAft>
              <a:buNone/>
            </a:pPr>
            <a:r>
              <a:rPr lang="fr-FR" sz="2400" b="1" u="sng" dirty="0" smtClean="0"/>
              <a:t>Sanctions</a:t>
            </a:r>
            <a:r>
              <a:rPr lang="fr-FR" sz="2400" b="1" dirty="0" smtClean="0"/>
              <a:t> (suite) :</a:t>
            </a:r>
            <a:r>
              <a:rPr lang="fr-FR" sz="2400" b="1" u="sng" dirty="0" smtClean="0"/>
              <a:t> </a:t>
            </a:r>
            <a:endParaRPr lang="fr-FR" sz="2000" b="1" u="sng" dirty="0" smtClean="0"/>
          </a:p>
          <a:p>
            <a:pPr marL="0" lvl="1" indent="0">
              <a:spcAft>
                <a:spcPts val="1800"/>
              </a:spcAft>
              <a:buNone/>
            </a:pPr>
            <a:r>
              <a:rPr lang="fr-FR" sz="2000" b="1" dirty="0" smtClean="0"/>
              <a:t>Si les jetons sont versés contrairement à la loi (suite) : </a:t>
            </a:r>
            <a:endParaRPr lang="fr-FR" sz="2000" b="1" dirty="0"/>
          </a:p>
          <a:p>
            <a:pPr marL="0" lvl="1" indent="0">
              <a:spcAft>
                <a:spcPts val="1200"/>
              </a:spcAft>
              <a:buNone/>
            </a:pPr>
            <a:r>
              <a:rPr lang="fr-FR" sz="2000" b="1" dirty="0" smtClean="0"/>
              <a:t>ANSA, 7 sept. 2016, n°16-029 : </a:t>
            </a:r>
          </a:p>
          <a:p>
            <a:pPr marL="0" lvl="1" indent="0">
              <a:spcAft>
                <a:spcPts val="1200"/>
              </a:spcAft>
              <a:buNone/>
            </a:pPr>
            <a:r>
              <a:rPr lang="fr-FR" sz="2000" b="1" dirty="0" smtClean="0"/>
              <a:t>« </a:t>
            </a:r>
            <a:r>
              <a:rPr lang="fr-FR" sz="2000" i="1" dirty="0" smtClean="0"/>
              <a:t>La société ou des actionnaires pourraient agir contre les administrateurs selon l’action </a:t>
            </a:r>
            <a:r>
              <a:rPr lang="fr-FR" sz="2000" b="1" i="1" dirty="0" smtClean="0"/>
              <a:t>en restitution de l’indu </a:t>
            </a:r>
            <a:r>
              <a:rPr lang="fr-FR" sz="2000" i="1" dirty="0" smtClean="0"/>
              <a:t>en cas de versement irrégulier des jetons de présence sans mise en conformité postérieure. En revanche, </a:t>
            </a:r>
            <a:r>
              <a:rPr lang="fr-FR" sz="2000" b="1" i="1" dirty="0" smtClean="0"/>
              <a:t>il ne semble pas que ce versement lui-même soit annulable</a:t>
            </a:r>
            <a:r>
              <a:rPr lang="fr-FR" sz="2000" i="1" dirty="0" smtClean="0"/>
              <a:t>, puisque la loi prévoit seulement sa suspension.</a:t>
            </a:r>
            <a:r>
              <a:rPr lang="fr-FR" sz="2000" b="1" dirty="0" smtClean="0"/>
              <a:t> »</a:t>
            </a:r>
            <a:endParaRPr lang="fr-FR" sz="2000" b="1" dirty="0"/>
          </a:p>
        </p:txBody>
      </p:sp>
    </p:spTree>
    <p:extLst>
      <p:ext uri="{BB962C8B-B14F-4D97-AF65-F5344CB8AC3E}">
        <p14:creationId xmlns:p14="http://schemas.microsoft.com/office/powerpoint/2010/main" val="2599024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lvl="0" indent="-514350">
              <a:buFont typeface="+mj-lt"/>
              <a:buAutoNum type="romanUcPeriod" startAt="2"/>
            </a:pPr>
            <a:endParaRPr lang="fr-FR" dirty="0" smtClean="0">
              <a:solidFill>
                <a:prstClr val="black"/>
              </a:solidFill>
            </a:endParaRPr>
          </a:p>
          <a:p>
            <a:pPr marL="514350" lvl="0" indent="-514350">
              <a:buFont typeface="+mj-lt"/>
              <a:buAutoNum type="romanUcPeriod" startAt="2"/>
            </a:pPr>
            <a:r>
              <a:rPr lang="fr-FR" dirty="0" smtClean="0">
                <a:solidFill>
                  <a:prstClr val="black"/>
                </a:solidFill>
              </a:rPr>
              <a:t>La </a:t>
            </a:r>
            <a:r>
              <a:rPr lang="fr-FR" dirty="0">
                <a:solidFill>
                  <a:prstClr val="black"/>
                </a:solidFill>
              </a:rPr>
              <a:t>mise en œuvre de la parité </a:t>
            </a:r>
            <a:r>
              <a:rPr lang="fr-FR" dirty="0" smtClean="0">
                <a:solidFill>
                  <a:prstClr val="black"/>
                </a:solidFill>
              </a:rPr>
              <a:t>hommes/femmes (15/18)</a:t>
            </a:r>
            <a:endParaRPr lang="fr-FR" dirty="0">
              <a:solidFill>
                <a:prstClr val="black"/>
              </a:solidFill>
            </a:endParaRP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39</a:t>
            </a:fld>
            <a:endParaRPr lang="en-GB" noProof="0" dirty="0"/>
          </a:p>
        </p:txBody>
      </p:sp>
      <p:sp>
        <p:nvSpPr>
          <p:cNvPr id="4" name="Espace réservé du texte 3"/>
          <p:cNvSpPr>
            <a:spLocks noGrp="1"/>
          </p:cNvSpPr>
          <p:nvPr>
            <p:ph type="body" sz="quarter" idx="11"/>
          </p:nvPr>
        </p:nvSpPr>
        <p:spPr>
          <a:xfrm>
            <a:off x="432000" y="1556792"/>
            <a:ext cx="8280000" cy="4757608"/>
          </a:xfrm>
        </p:spPr>
        <p:txBody>
          <a:bodyPr/>
          <a:lstStyle/>
          <a:p>
            <a:pPr marL="0" lvl="1" indent="0">
              <a:spcAft>
                <a:spcPts val="1200"/>
              </a:spcAft>
              <a:buNone/>
            </a:pPr>
            <a:r>
              <a:rPr lang="fr-FR" sz="2400" b="1" u="sng" dirty="0">
                <a:solidFill>
                  <a:prstClr val="black"/>
                </a:solidFill>
              </a:rPr>
              <a:t>Hypothèse particulière </a:t>
            </a:r>
            <a:r>
              <a:rPr lang="fr-FR" sz="2400" b="1" u="sng" dirty="0" smtClean="0">
                <a:solidFill>
                  <a:prstClr val="black"/>
                </a:solidFill>
              </a:rPr>
              <a:t>(1)</a:t>
            </a:r>
            <a:r>
              <a:rPr lang="fr-FR" sz="2400" b="1" dirty="0" smtClean="0">
                <a:solidFill>
                  <a:prstClr val="black"/>
                </a:solidFill>
              </a:rPr>
              <a:t> </a:t>
            </a:r>
            <a:r>
              <a:rPr lang="fr-FR" sz="2400" b="1" dirty="0">
                <a:solidFill>
                  <a:prstClr val="black"/>
                </a:solidFill>
              </a:rPr>
              <a:t>: </a:t>
            </a:r>
          </a:p>
          <a:p>
            <a:pPr marL="0" lvl="1" indent="0">
              <a:spcAft>
                <a:spcPts val="2400"/>
              </a:spcAft>
              <a:buNone/>
            </a:pPr>
            <a:r>
              <a:rPr lang="fr-FR" sz="2000" b="1" dirty="0" smtClean="0">
                <a:solidFill>
                  <a:prstClr val="black"/>
                </a:solidFill>
              </a:rPr>
              <a:t>Cooptation d’administrateurs ou de membres du Conseil de surveillance pour respecter le critère de mixité (C.com., art. L. 225-24, al.4 et L. 225-78, al.4)</a:t>
            </a:r>
            <a:endParaRPr lang="fr-FR" sz="2000" b="1" dirty="0">
              <a:solidFill>
                <a:prstClr val="black"/>
              </a:solidFill>
            </a:endParaRPr>
          </a:p>
          <a:p>
            <a:pPr marL="0" indent="0">
              <a:buNone/>
            </a:pPr>
            <a:r>
              <a:rPr lang="fr-FR" sz="2000" dirty="0" smtClean="0">
                <a:solidFill>
                  <a:prstClr val="black"/>
                </a:solidFill>
              </a:rPr>
              <a:t>«</a:t>
            </a:r>
            <a:r>
              <a:rPr lang="fr-FR" sz="2000" dirty="0">
                <a:solidFill>
                  <a:prstClr val="black"/>
                </a:solidFill>
              </a:rPr>
              <a:t> </a:t>
            </a:r>
            <a:r>
              <a:rPr lang="fr-FR" dirty="0"/>
              <a:t>Lorsque sa composition n'est plus conforme au premier alinéa de l'article L. </a:t>
            </a:r>
            <a:r>
              <a:rPr lang="fr-FR" dirty="0" smtClean="0"/>
              <a:t>225-18-1 [L. 225-69-1], </a:t>
            </a:r>
            <a:r>
              <a:rPr lang="fr-FR" dirty="0"/>
              <a:t>le </a:t>
            </a:r>
            <a:r>
              <a:rPr lang="fr-FR" dirty="0" smtClean="0"/>
              <a:t>Conseil </a:t>
            </a:r>
            <a:r>
              <a:rPr lang="fr-FR" dirty="0"/>
              <a:t>d'administration </a:t>
            </a:r>
            <a:r>
              <a:rPr lang="fr-FR" dirty="0" smtClean="0"/>
              <a:t>[Conseil de surveillance] doit </a:t>
            </a:r>
            <a:r>
              <a:rPr lang="fr-FR" dirty="0"/>
              <a:t>procéder à des nominations à titre provisoire afin d'y remédier dans le délai de six mois à compter du jour où se produit la vacance</a:t>
            </a:r>
            <a:r>
              <a:rPr lang="fr-FR" dirty="0" smtClean="0"/>
              <a:t>.</a:t>
            </a:r>
            <a:r>
              <a:rPr lang="fr-FR" sz="2000" dirty="0">
                <a:solidFill>
                  <a:prstClr val="black"/>
                </a:solidFill>
              </a:rPr>
              <a:t> </a:t>
            </a:r>
            <a:r>
              <a:rPr lang="fr-FR" sz="2000" dirty="0" smtClean="0">
                <a:solidFill>
                  <a:prstClr val="black"/>
                </a:solidFill>
              </a:rPr>
              <a:t>»</a:t>
            </a:r>
            <a:endParaRPr lang="fr-FR" dirty="0" smtClean="0"/>
          </a:p>
          <a:p>
            <a:pPr marL="1079500" lvl="1" indent="-546100">
              <a:spcAft>
                <a:spcPts val="1800"/>
              </a:spcAft>
              <a:buFont typeface="Wingdings"/>
              <a:buChar char="è"/>
            </a:pPr>
            <a:r>
              <a:rPr lang="fr-FR" sz="2000" b="1" i="1" dirty="0" smtClean="0">
                <a:solidFill>
                  <a:prstClr val="black"/>
                </a:solidFill>
                <a:sym typeface="Wingdings" panose="05000000000000000000" pitchFamily="2" charset="2"/>
              </a:rPr>
              <a:t>Ce cas spécifique de cooptation est-il limité aux cas de vacances (décès, démission) et à la période (entre deux assemblées générales) visés au 1</a:t>
            </a:r>
            <a:r>
              <a:rPr lang="fr-FR" sz="2000" b="1" i="1" baseline="30000" dirty="0" smtClean="0">
                <a:solidFill>
                  <a:prstClr val="black"/>
                </a:solidFill>
                <a:sym typeface="Wingdings" panose="05000000000000000000" pitchFamily="2" charset="2"/>
              </a:rPr>
              <a:t>er</a:t>
            </a:r>
            <a:r>
              <a:rPr lang="fr-FR" sz="2000" b="1" i="1" dirty="0" smtClean="0">
                <a:solidFill>
                  <a:prstClr val="black"/>
                </a:solidFill>
                <a:sym typeface="Wingdings" panose="05000000000000000000" pitchFamily="2" charset="2"/>
              </a:rPr>
              <a:t> alinéa des articles L.225-24 et L. 225-78 C. com. </a:t>
            </a:r>
            <a:r>
              <a:rPr lang="fr-FR" sz="2000" b="1" i="1" dirty="0">
                <a:solidFill>
                  <a:prstClr val="black"/>
                </a:solidFill>
                <a:sym typeface="Wingdings" panose="05000000000000000000" pitchFamily="2" charset="2"/>
              </a:rPr>
              <a:t>?</a:t>
            </a:r>
            <a:r>
              <a:rPr lang="fr-FR" sz="2000" dirty="0">
                <a:solidFill>
                  <a:prstClr val="black"/>
                </a:solidFill>
                <a:sym typeface="Wingdings" panose="05000000000000000000" pitchFamily="2" charset="2"/>
              </a:rPr>
              <a:t> </a:t>
            </a:r>
            <a:endParaRPr lang="fr-FR" sz="2000" dirty="0">
              <a:solidFill>
                <a:prstClr val="black"/>
              </a:solidFill>
            </a:endParaRPr>
          </a:p>
          <a:p>
            <a:endParaRPr lang="fr-FR" dirty="0"/>
          </a:p>
        </p:txBody>
      </p:sp>
    </p:spTree>
    <p:extLst>
      <p:ext uri="{BB962C8B-B14F-4D97-AF65-F5344CB8AC3E}">
        <p14:creationId xmlns:p14="http://schemas.microsoft.com/office/powerpoint/2010/main" val="3179887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Introduction</a:t>
            </a: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4</a:t>
            </a:fld>
            <a:endParaRPr lang="en-GB" noProof="0" dirty="0"/>
          </a:p>
        </p:txBody>
      </p:sp>
      <p:sp>
        <p:nvSpPr>
          <p:cNvPr id="6" name="ZoneTexte 5"/>
          <p:cNvSpPr txBox="1"/>
          <p:nvPr/>
        </p:nvSpPr>
        <p:spPr>
          <a:xfrm>
            <a:off x="683568"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Alain Couret</a:t>
            </a:r>
          </a:p>
        </p:txBody>
      </p:sp>
    </p:spTree>
    <p:extLst>
      <p:ext uri="{BB962C8B-B14F-4D97-AF65-F5344CB8AC3E}">
        <p14:creationId xmlns:p14="http://schemas.microsoft.com/office/powerpoint/2010/main" val="887669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lvl="0" indent="-514350">
              <a:buFont typeface="+mj-lt"/>
              <a:buAutoNum type="romanUcPeriod" startAt="2"/>
            </a:pPr>
            <a:endParaRPr lang="fr-FR" dirty="0" smtClean="0">
              <a:solidFill>
                <a:prstClr val="black"/>
              </a:solidFill>
            </a:endParaRPr>
          </a:p>
          <a:p>
            <a:pPr marL="514350" lvl="0" indent="-514350">
              <a:buFont typeface="+mj-lt"/>
              <a:buAutoNum type="romanUcPeriod" startAt="2"/>
            </a:pPr>
            <a:r>
              <a:rPr lang="fr-FR" dirty="0" smtClean="0">
                <a:solidFill>
                  <a:prstClr val="black"/>
                </a:solidFill>
              </a:rPr>
              <a:t>La </a:t>
            </a:r>
            <a:r>
              <a:rPr lang="fr-FR" dirty="0">
                <a:solidFill>
                  <a:prstClr val="black"/>
                </a:solidFill>
              </a:rPr>
              <a:t>mise en œuvre de la parité </a:t>
            </a:r>
            <a:r>
              <a:rPr lang="fr-FR" dirty="0" smtClean="0">
                <a:solidFill>
                  <a:prstClr val="black"/>
                </a:solidFill>
              </a:rPr>
              <a:t>hommes/femmes (16/18)</a:t>
            </a:r>
            <a:endParaRPr lang="fr-FR" dirty="0">
              <a:solidFill>
                <a:prstClr val="black"/>
              </a:solidFill>
            </a:endParaRPr>
          </a:p>
          <a:p>
            <a:endParaRPr lang="fr-FR" dirty="0"/>
          </a:p>
        </p:txBody>
      </p:sp>
      <p:sp>
        <p:nvSpPr>
          <p:cNvPr id="3" name="Espace réservé du numéro de diapositive 2"/>
          <p:cNvSpPr>
            <a:spLocks noGrp="1"/>
          </p:cNvSpPr>
          <p:nvPr>
            <p:ph type="sldNum" sz="quarter" idx="13"/>
          </p:nvPr>
        </p:nvSpPr>
        <p:spPr/>
        <p:txBody>
          <a:bodyPr/>
          <a:lstStyle/>
          <a:p>
            <a:fld id="{4B39B52A-EAD5-4CA9-B46E-2F3B4224B365}" type="slidenum">
              <a:rPr lang="en-GB" noProof="0" smtClean="0"/>
              <a:pPr/>
              <a:t>40</a:t>
            </a:fld>
            <a:endParaRPr lang="en-GB" noProof="0" dirty="0"/>
          </a:p>
        </p:txBody>
      </p:sp>
      <p:sp>
        <p:nvSpPr>
          <p:cNvPr id="4" name="Espace réservé du texte 3"/>
          <p:cNvSpPr>
            <a:spLocks noGrp="1"/>
          </p:cNvSpPr>
          <p:nvPr>
            <p:ph type="body" sz="quarter" idx="11"/>
          </p:nvPr>
        </p:nvSpPr>
        <p:spPr>
          <a:xfrm>
            <a:off x="432000" y="1412776"/>
            <a:ext cx="8280000" cy="5040560"/>
          </a:xfrm>
        </p:spPr>
        <p:txBody>
          <a:bodyPr/>
          <a:lstStyle/>
          <a:p>
            <a:pPr marL="0" lvl="1" indent="0">
              <a:spcAft>
                <a:spcPts val="1200"/>
              </a:spcAft>
              <a:buNone/>
            </a:pPr>
            <a:r>
              <a:rPr lang="fr-FR" sz="2400" b="1" u="sng" dirty="0">
                <a:solidFill>
                  <a:prstClr val="black"/>
                </a:solidFill>
              </a:rPr>
              <a:t>Hypothèse particulière (1)</a:t>
            </a:r>
            <a:r>
              <a:rPr lang="fr-FR" sz="2400" b="1" dirty="0">
                <a:solidFill>
                  <a:prstClr val="black"/>
                </a:solidFill>
              </a:rPr>
              <a:t> : </a:t>
            </a:r>
          </a:p>
          <a:p>
            <a:pPr marL="0" lvl="1" indent="0">
              <a:spcAft>
                <a:spcPts val="2400"/>
              </a:spcAft>
              <a:buNone/>
            </a:pPr>
            <a:r>
              <a:rPr lang="fr-FR" sz="2000" b="1" dirty="0">
                <a:solidFill>
                  <a:prstClr val="black"/>
                </a:solidFill>
              </a:rPr>
              <a:t>Cooptation d’administrateurs ou de membres du </a:t>
            </a:r>
            <a:r>
              <a:rPr lang="fr-FR" sz="2000" b="1" dirty="0" smtClean="0">
                <a:solidFill>
                  <a:prstClr val="black"/>
                </a:solidFill>
              </a:rPr>
              <a:t>Conseil </a:t>
            </a:r>
            <a:r>
              <a:rPr lang="fr-FR" sz="2000" b="1" dirty="0">
                <a:solidFill>
                  <a:prstClr val="black"/>
                </a:solidFill>
              </a:rPr>
              <a:t>de surveillance pour respecter le critère de mixité (C.com., art. L. 225-24, al.4 et L. 225-78, al.4)</a:t>
            </a:r>
          </a:p>
          <a:p>
            <a:pPr marL="0" lvl="1" indent="0">
              <a:spcAft>
                <a:spcPts val="0"/>
              </a:spcAft>
              <a:buNone/>
            </a:pPr>
            <a:r>
              <a:rPr lang="fr-FR" sz="2000" b="1" dirty="0">
                <a:solidFill>
                  <a:prstClr val="black"/>
                </a:solidFill>
              </a:rPr>
              <a:t>ANSA, </a:t>
            </a:r>
            <a:r>
              <a:rPr lang="fr-FR" sz="2000" b="1" dirty="0" smtClean="0">
                <a:solidFill>
                  <a:prstClr val="black"/>
                </a:solidFill>
              </a:rPr>
              <a:t>5 oct. </a:t>
            </a:r>
            <a:r>
              <a:rPr lang="fr-FR" sz="2000" b="1" dirty="0">
                <a:solidFill>
                  <a:prstClr val="black"/>
                </a:solidFill>
              </a:rPr>
              <a:t>2016, </a:t>
            </a:r>
            <a:r>
              <a:rPr lang="fr-FR" sz="2000" b="1" dirty="0" smtClean="0">
                <a:solidFill>
                  <a:prstClr val="black"/>
                </a:solidFill>
              </a:rPr>
              <a:t>n°16-038 </a:t>
            </a:r>
            <a:r>
              <a:rPr lang="fr-FR" sz="2000" b="1" dirty="0">
                <a:solidFill>
                  <a:prstClr val="black"/>
                </a:solidFill>
              </a:rPr>
              <a:t>:</a:t>
            </a:r>
          </a:p>
          <a:p>
            <a:pPr marL="342900" lvl="1" indent="-342900">
              <a:spcAft>
                <a:spcPts val="0"/>
              </a:spcAft>
            </a:pPr>
            <a:r>
              <a:rPr lang="fr-FR" sz="2000" dirty="0" smtClean="0">
                <a:solidFill>
                  <a:prstClr val="black"/>
                </a:solidFill>
              </a:rPr>
              <a:t>L’alinéa 4 des articles L. 225-24 et L. 225-78 C. com. doit être interprété à la lumière des dispositions qui le précèdent. Les cas de « vacance » visés seraient donc limités au cas du décès et de la démission.</a:t>
            </a:r>
          </a:p>
          <a:p>
            <a:pPr marL="342900" lvl="1" indent="-342900">
              <a:spcAft>
                <a:spcPts val="2400"/>
              </a:spcAft>
            </a:pPr>
            <a:r>
              <a:rPr lang="fr-FR" sz="2000" dirty="0" smtClean="0">
                <a:solidFill>
                  <a:prstClr val="black"/>
                </a:solidFill>
              </a:rPr>
              <a:t>L’alinéa 4</a:t>
            </a:r>
            <a:r>
              <a:rPr lang="fr-FR" sz="2000" dirty="0">
                <a:solidFill>
                  <a:prstClr val="black"/>
                </a:solidFill>
              </a:rPr>
              <a:t> des articles L. 225-24 et L. 225-78 C. com. </a:t>
            </a:r>
            <a:r>
              <a:rPr lang="fr-FR" sz="2000" dirty="0" smtClean="0">
                <a:solidFill>
                  <a:prstClr val="black"/>
                </a:solidFill>
              </a:rPr>
              <a:t>institue un cas de cooptation </a:t>
            </a:r>
            <a:r>
              <a:rPr lang="fr-FR" sz="2000" u="sng" dirty="0" smtClean="0">
                <a:solidFill>
                  <a:prstClr val="black"/>
                </a:solidFill>
              </a:rPr>
              <a:t>obligatoire</a:t>
            </a:r>
            <a:r>
              <a:rPr lang="fr-FR" sz="2000" dirty="0" smtClean="0">
                <a:solidFill>
                  <a:prstClr val="black"/>
                </a:solidFill>
              </a:rPr>
              <a:t> pour rétablir la mixité au sein du conseil dans un délai de six mois alors que l’alinéa 1 ne vise qu’une faculté de coopter. Pour cette raison l’ANSA considère que le délai de 6 mois n’est pas interrompu par la tenue d’une assemblée générale.</a:t>
            </a:r>
            <a:endParaRPr lang="fr-FR" sz="2000" dirty="0">
              <a:solidFill>
                <a:prstClr val="black"/>
              </a:solidFill>
            </a:endParaRPr>
          </a:p>
          <a:p>
            <a:endParaRPr lang="fr-FR" dirty="0"/>
          </a:p>
        </p:txBody>
      </p:sp>
    </p:spTree>
    <p:extLst>
      <p:ext uri="{BB962C8B-B14F-4D97-AF65-F5344CB8AC3E}">
        <p14:creationId xmlns:p14="http://schemas.microsoft.com/office/powerpoint/2010/main" val="1613181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(17/18)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1200"/>
              </a:spcAft>
              <a:buNone/>
            </a:pPr>
            <a:r>
              <a:rPr lang="fr-FR" sz="2400" b="1" u="sng" dirty="0" smtClean="0"/>
              <a:t>Hypothèse particulière (2)</a:t>
            </a:r>
            <a:r>
              <a:rPr lang="fr-FR" sz="2400" b="1" dirty="0" smtClean="0"/>
              <a:t> : </a:t>
            </a:r>
          </a:p>
          <a:p>
            <a:pPr marL="0" lvl="1" indent="0">
              <a:spcAft>
                <a:spcPts val="2400"/>
              </a:spcAft>
              <a:buNone/>
            </a:pPr>
            <a:r>
              <a:rPr lang="fr-FR" sz="2400" b="1" dirty="0"/>
              <a:t>D</a:t>
            </a:r>
            <a:r>
              <a:rPr lang="fr-FR" sz="2400" b="1" dirty="0" smtClean="0"/>
              <a:t>épassement temporaire du plafond d’administrateurs en cas de fusion</a:t>
            </a:r>
            <a:endParaRPr lang="fr-FR" sz="2000" b="1" dirty="0" smtClean="0"/>
          </a:p>
          <a:p>
            <a:pPr marL="0" lvl="1" indent="0">
              <a:spcAft>
                <a:spcPts val="1800"/>
              </a:spcAft>
              <a:buNone/>
            </a:pPr>
            <a:r>
              <a:rPr lang="fr-FR" sz="2000" b="1" u="sng" dirty="0" smtClean="0"/>
              <a:t>C. com., art. L. 225-95</a:t>
            </a:r>
            <a:r>
              <a:rPr lang="fr-FR" sz="2000" b="1" dirty="0" smtClean="0"/>
              <a:t> : </a:t>
            </a:r>
          </a:p>
          <a:p>
            <a:pPr marL="0" lvl="1" indent="0">
              <a:spcAft>
                <a:spcPts val="1800"/>
              </a:spcAft>
              <a:buNone/>
            </a:pPr>
            <a:r>
              <a:rPr lang="fr-FR" sz="2000" dirty="0" smtClean="0"/>
              <a:t>« En </a:t>
            </a:r>
            <a:r>
              <a:rPr lang="fr-FR" sz="2000" dirty="0"/>
              <a:t>cas de fusion de sociétés anonymes, le nombre de membres du </a:t>
            </a:r>
            <a:r>
              <a:rPr lang="fr-FR" sz="2000" dirty="0" smtClean="0"/>
              <a:t>Conseil </a:t>
            </a:r>
            <a:r>
              <a:rPr lang="fr-FR" sz="2000" dirty="0"/>
              <a:t>d'administration ou du C</a:t>
            </a:r>
            <a:r>
              <a:rPr lang="fr-FR" sz="2000" dirty="0" smtClean="0"/>
              <a:t>onseil </a:t>
            </a:r>
            <a:r>
              <a:rPr lang="fr-FR" sz="2000" dirty="0"/>
              <a:t>de surveillance, selon le cas, peut dépasser le nombre de dix-huit, prévu aux articles L. 225-17 et L. 225-69, </a:t>
            </a:r>
            <a:r>
              <a:rPr lang="fr-FR" sz="2000" b="1" dirty="0"/>
              <a:t>pendant un délai de trois ans à compter de la date de la fusion </a:t>
            </a:r>
            <a:r>
              <a:rPr lang="fr-FR" sz="2000" dirty="0"/>
              <a:t>fixée à l'article L. 236-4, sans pouvoir être </a:t>
            </a:r>
            <a:r>
              <a:rPr lang="fr-FR" sz="2000" dirty="0" smtClean="0"/>
              <a:t>supérieur </a:t>
            </a:r>
            <a:r>
              <a:rPr lang="fr-FR" sz="2000" dirty="0"/>
              <a:t>à vingt-quatre</a:t>
            </a:r>
            <a:r>
              <a:rPr lang="fr-FR" sz="2000" dirty="0" smtClean="0"/>
              <a:t>. »</a:t>
            </a:r>
          </a:p>
          <a:p>
            <a:pPr marL="1079500" lvl="1" indent="-546100">
              <a:spcAft>
                <a:spcPts val="1800"/>
              </a:spcAft>
              <a:buNone/>
            </a:pPr>
            <a:r>
              <a:rPr lang="fr-FR" sz="2000" dirty="0" smtClean="0">
                <a:sym typeface="Wingdings" panose="05000000000000000000" pitchFamily="2" charset="2"/>
              </a:rPr>
              <a:t> 	</a:t>
            </a:r>
            <a:r>
              <a:rPr lang="fr-FR" sz="2000" b="1" i="1" dirty="0" smtClean="0">
                <a:sym typeface="Wingdings" panose="05000000000000000000" pitchFamily="2" charset="2"/>
              </a:rPr>
              <a:t>Respect de l’obligation de mixité reporté à la date où le nombre des membres du conseil doit revenir à 18 ?</a:t>
            </a:r>
            <a:r>
              <a:rPr lang="fr-FR" sz="2000" dirty="0" smtClean="0">
                <a:sym typeface="Wingdings" panose="05000000000000000000" pitchFamily="2" charset="2"/>
              </a:rPr>
              <a:t> </a:t>
            </a:r>
            <a:endParaRPr lang="fr-FR" sz="2000" dirty="0"/>
          </a:p>
        </p:txBody>
      </p:sp>
    </p:spTree>
    <p:extLst>
      <p:ext uri="{BB962C8B-B14F-4D97-AF65-F5344CB8AC3E}">
        <p14:creationId xmlns:p14="http://schemas.microsoft.com/office/powerpoint/2010/main" val="1965983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2"/>
            </a:pPr>
            <a:r>
              <a:rPr lang="fr-FR" dirty="0" smtClean="0"/>
              <a:t>La mise en œuvre de la parité hommes/femmes (18/18)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1200"/>
              </a:spcAft>
              <a:buNone/>
            </a:pPr>
            <a:r>
              <a:rPr lang="fr-FR" sz="2400" b="1" u="sng" dirty="0" smtClean="0"/>
              <a:t>Hypothèse particulière (2)</a:t>
            </a:r>
            <a:r>
              <a:rPr lang="fr-FR" sz="2400" b="1" dirty="0" smtClean="0"/>
              <a:t> : </a:t>
            </a:r>
          </a:p>
          <a:p>
            <a:pPr marL="0" lvl="1" indent="0">
              <a:spcAft>
                <a:spcPts val="3600"/>
              </a:spcAft>
              <a:buNone/>
            </a:pPr>
            <a:r>
              <a:rPr lang="fr-FR" sz="2400" b="1" dirty="0"/>
              <a:t>D</a:t>
            </a:r>
            <a:r>
              <a:rPr lang="fr-FR" sz="2400" b="1" dirty="0" smtClean="0"/>
              <a:t>épassement temporaire du plafond d’administrateurs en cas de fusion (suite) </a:t>
            </a:r>
          </a:p>
          <a:p>
            <a:pPr marL="0" lvl="1" indent="0">
              <a:spcAft>
                <a:spcPts val="1800"/>
              </a:spcAft>
              <a:buNone/>
            </a:pPr>
            <a:r>
              <a:rPr lang="fr-FR" sz="2000" b="1" dirty="0" smtClean="0"/>
              <a:t>ANSA, 7 sept. 2016, n°16-029 :</a:t>
            </a:r>
          </a:p>
          <a:p>
            <a:pPr marL="0" lvl="1" indent="0">
              <a:spcAft>
                <a:spcPts val="2400"/>
              </a:spcAft>
              <a:buNone/>
            </a:pPr>
            <a:r>
              <a:rPr lang="fr-FR" sz="2000" b="1" dirty="0" smtClean="0"/>
              <a:t>L’article L. 225-95 ne déroge pas aux articles L. 225-18-1 et L. 225-69-1</a:t>
            </a:r>
            <a:endParaRPr lang="fr-FR" sz="2000" dirty="0"/>
          </a:p>
          <a:p>
            <a:pPr marL="1079500" lvl="1" indent="-546100">
              <a:spcAft>
                <a:spcPts val="2400"/>
              </a:spcAft>
              <a:buNone/>
            </a:pPr>
            <a:r>
              <a:rPr lang="fr-FR" sz="2000" dirty="0" smtClean="0">
                <a:sym typeface="Wingdings" panose="05000000000000000000" pitchFamily="2" charset="2"/>
              </a:rPr>
              <a:t> 	L</a:t>
            </a:r>
            <a:r>
              <a:rPr lang="fr-FR" sz="2000" dirty="0" smtClean="0"/>
              <a:t>’obligation de mixité doit donc être </a:t>
            </a:r>
            <a:r>
              <a:rPr lang="fr-FR" sz="2000" b="1" dirty="0" smtClean="0"/>
              <a:t>respectée à la date prévue par ces derniers articles</a:t>
            </a:r>
            <a:r>
              <a:rPr lang="fr-FR" sz="2000" dirty="0" smtClean="0"/>
              <a:t>, et </a:t>
            </a:r>
            <a:r>
              <a:rPr lang="fr-FR" sz="2000" b="1" u="sng" dirty="0" smtClean="0"/>
              <a:t>non à l’échéance du délai de 3 ans</a:t>
            </a:r>
            <a:r>
              <a:rPr lang="fr-FR" sz="2000" dirty="0" smtClean="0"/>
              <a:t>. </a:t>
            </a:r>
            <a:endParaRPr lang="fr-FR" sz="2400" dirty="0"/>
          </a:p>
        </p:txBody>
      </p:sp>
    </p:spTree>
    <p:extLst>
      <p:ext uri="{BB962C8B-B14F-4D97-AF65-F5344CB8AC3E}">
        <p14:creationId xmlns:p14="http://schemas.microsoft.com/office/powerpoint/2010/main" val="1557311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réforme du droit des obligations et le droit des sociétés : le point sur les premières controverses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43</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Geneviève Olivier</a:t>
            </a:r>
          </a:p>
        </p:txBody>
      </p:sp>
    </p:spTree>
    <p:extLst>
      <p:ext uri="{BB962C8B-B14F-4D97-AF65-F5344CB8AC3E}">
        <p14:creationId xmlns:p14="http://schemas.microsoft.com/office/powerpoint/2010/main" val="31088564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3"/>
            </a:pPr>
            <a:r>
              <a:rPr lang="fr-FR" dirty="0" smtClean="0"/>
              <a:t>La réforme du droit des obligations et le droit des sociétés : le point sur les premières controverses (1/4)</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Wingdings" panose="05000000000000000000" pitchFamily="2" charset="2"/>
              <a:buChar char="Ø"/>
            </a:pPr>
            <a:r>
              <a:rPr lang="fr-FR" b="1" dirty="0" smtClean="0"/>
              <a:t>Contraintes liées à la prévention des conflits d’intérêts (1/4)</a:t>
            </a:r>
          </a:p>
          <a:p>
            <a:pPr lvl="1">
              <a:buFont typeface="Arial" panose="020B0604020202020204" pitchFamily="34" charset="0"/>
              <a:buChar char="─"/>
            </a:pPr>
            <a:r>
              <a:rPr lang="fr-FR" sz="1600" dirty="0"/>
              <a:t>Article 1161 </a:t>
            </a:r>
            <a:r>
              <a:rPr lang="fr-FR" sz="1600" dirty="0" smtClean="0"/>
              <a:t>du Code civil : </a:t>
            </a:r>
            <a:r>
              <a:rPr lang="fr-FR" sz="1600" dirty="0"/>
              <a:t>« </a:t>
            </a:r>
            <a:r>
              <a:rPr lang="fr-FR" sz="1600" i="1" dirty="0"/>
              <a:t>un représentant ne peut agir pour le compte des deux parties au contrat ni contracter pour son propre compte avec le représenté. </a:t>
            </a:r>
            <a:br>
              <a:rPr lang="fr-FR" sz="1600" i="1" dirty="0"/>
            </a:br>
            <a:r>
              <a:rPr lang="fr-FR" sz="1600" i="1" dirty="0"/>
              <a:t>En ces cas, l'acte accompli est nul à moins que la loi ne l'autorise ou que le représenté ne l'ait autorisé ou ratifié</a:t>
            </a:r>
            <a:r>
              <a:rPr lang="fr-FR" sz="1600" dirty="0"/>
              <a:t> » </a:t>
            </a:r>
            <a:endParaRPr lang="fr-FR" sz="1600" dirty="0" smtClean="0"/>
          </a:p>
          <a:p>
            <a:pPr marL="363600" lvl="1" indent="0">
              <a:buNone/>
            </a:pPr>
            <a:endParaRPr lang="fr-FR" sz="1600" dirty="0"/>
          </a:p>
          <a:p>
            <a:pPr lvl="1">
              <a:buFont typeface="Arial" panose="020B0604020202020204" pitchFamily="34" charset="0"/>
              <a:buChar char="─"/>
            </a:pPr>
            <a:r>
              <a:rPr lang="fr-FR" sz="1600" dirty="0"/>
              <a:t>Interdiction des actes signés par le représentant de la société pour le compte des deux parties :</a:t>
            </a:r>
          </a:p>
          <a:p>
            <a:pPr lvl="2">
              <a:buFont typeface="Arial" panose="020B0604020202020204" pitchFamily="34" charset="0"/>
              <a:buChar char="•"/>
            </a:pPr>
            <a:r>
              <a:rPr lang="fr-FR" sz="1400" dirty="0"/>
              <a:t>c</a:t>
            </a:r>
            <a:r>
              <a:rPr lang="fr-FR" sz="1400" dirty="0" smtClean="0"/>
              <a:t>ontrat </a:t>
            </a:r>
            <a:r>
              <a:rPr lang="fr-FR" sz="1400" dirty="0"/>
              <a:t>entre la société et le représentant </a:t>
            </a:r>
          </a:p>
          <a:p>
            <a:pPr lvl="2">
              <a:buFont typeface="Arial" panose="020B0604020202020204" pitchFamily="34" charset="0"/>
              <a:buChar char="•"/>
            </a:pPr>
            <a:r>
              <a:rPr lang="fr-FR" sz="1400" dirty="0"/>
              <a:t>c</a:t>
            </a:r>
            <a:r>
              <a:rPr lang="fr-FR" sz="1400" dirty="0" smtClean="0"/>
              <a:t>ontrat </a:t>
            </a:r>
            <a:r>
              <a:rPr lang="fr-FR" sz="1400" dirty="0"/>
              <a:t>entre la société et une autre société représentée par la même </a:t>
            </a:r>
            <a:r>
              <a:rPr lang="fr-FR" sz="1400" dirty="0" smtClean="0"/>
              <a:t>personne</a:t>
            </a:r>
          </a:p>
          <a:p>
            <a:pPr marL="671400" lvl="2" indent="0">
              <a:buNone/>
            </a:pPr>
            <a:endParaRPr lang="fr-FR" sz="1400" dirty="0"/>
          </a:p>
          <a:p>
            <a:pPr lvl="1">
              <a:buFont typeface="Arial" pitchFamily="34" charset="0"/>
              <a:buChar char="─"/>
            </a:pPr>
            <a:r>
              <a:rPr lang="fr-FR" sz="1600" dirty="0"/>
              <a:t>Sanction : nullité de l’acte qui ne pourra être soulevée que par la </a:t>
            </a:r>
            <a:r>
              <a:rPr lang="fr-FR" sz="1600" dirty="0" smtClean="0"/>
              <a:t>société</a:t>
            </a:r>
          </a:p>
          <a:p>
            <a:pPr marL="363600" lvl="1" indent="0">
              <a:buNone/>
            </a:pPr>
            <a:endParaRPr lang="fr-FR" sz="1600" dirty="0"/>
          </a:p>
          <a:p>
            <a:pPr lvl="1">
              <a:buFont typeface="Arial" pitchFamily="34" charset="0"/>
              <a:buChar char="─"/>
            </a:pPr>
            <a:r>
              <a:rPr lang="fr-FR" sz="1600" dirty="0"/>
              <a:t>Exceptions </a:t>
            </a:r>
            <a:r>
              <a:rPr lang="fr-FR" sz="1600" dirty="0" smtClean="0"/>
              <a:t>:</a:t>
            </a:r>
            <a:endParaRPr lang="fr-FR" sz="1600" dirty="0"/>
          </a:p>
          <a:p>
            <a:pPr lvl="2">
              <a:buFont typeface="Arial" panose="020B0604020202020204" pitchFamily="34" charset="0"/>
              <a:buChar char="•"/>
            </a:pPr>
            <a:r>
              <a:rPr lang="fr-FR" sz="1400" dirty="0"/>
              <a:t>a</a:t>
            </a:r>
            <a:r>
              <a:rPr lang="fr-FR" sz="1400" dirty="0" smtClean="0"/>
              <a:t>utorisation </a:t>
            </a:r>
            <a:r>
              <a:rPr lang="fr-FR" sz="1400" dirty="0"/>
              <a:t>légale</a:t>
            </a:r>
          </a:p>
          <a:p>
            <a:pPr lvl="2">
              <a:buFont typeface="Arial" panose="020B0604020202020204" pitchFamily="34" charset="0"/>
              <a:buChar char="•"/>
            </a:pPr>
            <a:r>
              <a:rPr lang="fr-FR" sz="1400" dirty="0"/>
              <a:t>a</a:t>
            </a:r>
            <a:r>
              <a:rPr lang="fr-FR" sz="1400" dirty="0" smtClean="0"/>
              <a:t>utorisation </a:t>
            </a:r>
            <a:r>
              <a:rPr lang="fr-FR" sz="1400" dirty="0"/>
              <a:t>par la société</a:t>
            </a:r>
          </a:p>
          <a:p>
            <a:pPr lvl="2">
              <a:buFont typeface="Arial" panose="020B0604020202020204" pitchFamily="34" charset="0"/>
              <a:buChar char="•"/>
            </a:pPr>
            <a:r>
              <a:rPr lang="fr-FR" sz="1400" dirty="0"/>
              <a:t>r</a:t>
            </a:r>
            <a:r>
              <a:rPr lang="fr-FR" sz="1400" dirty="0" smtClean="0"/>
              <a:t>atification </a:t>
            </a:r>
            <a:r>
              <a:rPr lang="fr-FR" sz="1400" dirty="0"/>
              <a:t>par la société</a:t>
            </a:r>
          </a:p>
        </p:txBody>
      </p:sp>
    </p:spTree>
    <p:extLst>
      <p:ext uri="{BB962C8B-B14F-4D97-AF65-F5344CB8AC3E}">
        <p14:creationId xmlns:p14="http://schemas.microsoft.com/office/powerpoint/2010/main" val="1324841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3"/>
            </a:pPr>
            <a:r>
              <a:rPr lang="fr-FR" dirty="0" smtClean="0"/>
              <a:t>La réforme du droit des obligations et le droit des sociétés : le point sur les premières controverses (2/4)</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285750" lvl="1" indent="-285750">
              <a:buFont typeface="Wingdings" panose="05000000000000000000" pitchFamily="2" charset="2"/>
              <a:buChar char="Ø"/>
            </a:pPr>
            <a:r>
              <a:rPr lang="fr-FR" b="1" dirty="0"/>
              <a:t>Contraintes liées à </a:t>
            </a:r>
            <a:r>
              <a:rPr lang="fr-FR" b="1" dirty="0" smtClean="0"/>
              <a:t>la prévention des conflits d’intérêts (2/4)</a:t>
            </a:r>
          </a:p>
          <a:p>
            <a:pPr lvl="1">
              <a:buFont typeface="Arial" panose="020B0604020202020204" pitchFamily="34" charset="0"/>
              <a:buChar char="─"/>
            </a:pPr>
            <a:r>
              <a:rPr lang="fr-FR" sz="1600" u="sng" dirty="0"/>
              <a:t>Articulation avec les conventions réglementées</a:t>
            </a:r>
          </a:p>
          <a:p>
            <a:pPr lvl="2">
              <a:buFont typeface="Arial" panose="020B0604020202020204" pitchFamily="34" charset="0"/>
              <a:buChar char="•"/>
            </a:pPr>
            <a:r>
              <a:rPr lang="fr-FR" sz="1400" dirty="0"/>
              <a:t>Sociétés civiles ayant une activité économique, SARL et SAS : </a:t>
            </a:r>
          </a:p>
          <a:p>
            <a:pPr lvl="3">
              <a:buFont typeface="Wingdings" panose="05000000000000000000" pitchFamily="2" charset="2"/>
              <a:buChar char="§"/>
            </a:pPr>
            <a:r>
              <a:rPr lang="fr-FR" sz="1400" dirty="0"/>
              <a:t>Approbation a posteriori par les </a:t>
            </a:r>
            <a:r>
              <a:rPr lang="fr-FR" sz="1400" dirty="0" smtClean="0"/>
              <a:t>associés.</a:t>
            </a:r>
          </a:p>
          <a:p>
            <a:pPr lvl="3">
              <a:buFont typeface="Wingdings" panose="05000000000000000000" pitchFamily="2" charset="2"/>
              <a:buChar char="§"/>
            </a:pPr>
            <a:r>
              <a:rPr lang="fr-FR" sz="1400" dirty="0" smtClean="0"/>
              <a:t>SAS </a:t>
            </a:r>
            <a:r>
              <a:rPr lang="fr-FR" sz="1400" dirty="0"/>
              <a:t>: conventions conclues entre deux sociétés ayant le même dirigeant ne sont pas visées : conventions libres</a:t>
            </a:r>
          </a:p>
          <a:p>
            <a:pPr lvl="2">
              <a:buFont typeface="Arial" panose="020B0604020202020204" pitchFamily="34" charset="0"/>
              <a:buChar char="•"/>
            </a:pPr>
            <a:r>
              <a:rPr lang="fr-FR" sz="1400" dirty="0"/>
              <a:t>SA et sociétés en commandite par actions :</a:t>
            </a:r>
          </a:p>
          <a:p>
            <a:pPr lvl="3">
              <a:buFont typeface="Wingdings" panose="05000000000000000000" pitchFamily="2" charset="2"/>
              <a:buChar char="§"/>
            </a:pPr>
            <a:r>
              <a:rPr lang="fr-FR" sz="1400" dirty="0"/>
              <a:t>Approbation a priori par le </a:t>
            </a:r>
            <a:r>
              <a:rPr lang="fr-FR" sz="1400" dirty="0" smtClean="0"/>
              <a:t>Conseil </a:t>
            </a:r>
            <a:r>
              <a:rPr lang="fr-FR" sz="1400" dirty="0"/>
              <a:t>d’administration ou de </a:t>
            </a:r>
            <a:r>
              <a:rPr lang="fr-FR" sz="1400" dirty="0" smtClean="0"/>
              <a:t>surveillance. </a:t>
            </a:r>
          </a:p>
          <a:p>
            <a:pPr lvl="3">
              <a:buFont typeface="Wingdings" panose="05000000000000000000" pitchFamily="2" charset="2"/>
              <a:buChar char="§"/>
            </a:pPr>
            <a:r>
              <a:rPr lang="fr-FR" sz="1400" dirty="0" smtClean="0"/>
              <a:t>Approbation </a:t>
            </a:r>
            <a:r>
              <a:rPr lang="fr-FR" sz="1400" dirty="0"/>
              <a:t>a posteriori par les </a:t>
            </a:r>
            <a:r>
              <a:rPr lang="fr-FR" sz="1400" dirty="0" smtClean="0"/>
              <a:t>associés.</a:t>
            </a:r>
          </a:p>
          <a:p>
            <a:pPr lvl="1">
              <a:buFont typeface="Arial" panose="020B0604020202020204" pitchFamily="34" charset="0"/>
              <a:buChar char="─"/>
            </a:pPr>
            <a:r>
              <a:rPr lang="fr-FR" sz="1600" u="sng" dirty="0" smtClean="0"/>
              <a:t>Articulation avec les conventions libres</a:t>
            </a:r>
          </a:p>
          <a:p>
            <a:pPr lvl="2">
              <a:buFont typeface="Arial" panose="020B0604020202020204" pitchFamily="34" charset="0"/>
              <a:buChar char="•"/>
            </a:pPr>
            <a:r>
              <a:rPr lang="fr-FR" sz="1400" dirty="0" smtClean="0"/>
              <a:t>Sociétés </a:t>
            </a:r>
            <a:r>
              <a:rPr lang="fr-FR" sz="1400" dirty="0"/>
              <a:t>civiles sans activité économique, SNC et sociétés en commandite simple : tous les actes</a:t>
            </a:r>
          </a:p>
          <a:p>
            <a:pPr lvl="2">
              <a:buFont typeface="Arial" panose="020B0604020202020204" pitchFamily="34" charset="0"/>
              <a:buChar char="•"/>
            </a:pPr>
            <a:r>
              <a:rPr lang="fr-FR" sz="1400" dirty="0"/>
              <a:t>SAS, SA, SARL, sociétés en commandites par actions et sociétés civiles ayant une activité économique : </a:t>
            </a:r>
            <a:r>
              <a:rPr lang="fr-FR" sz="1400" i="1" dirty="0"/>
              <a:t>opérations courantes conclues à des conditions normales</a:t>
            </a:r>
            <a:r>
              <a:rPr lang="fr-FR" sz="1200" dirty="0"/>
              <a:t> »</a:t>
            </a:r>
          </a:p>
          <a:p>
            <a:pPr lvl="3">
              <a:buFont typeface="Wingdings" panose="05000000000000000000" pitchFamily="2" charset="2"/>
              <a:buChar char="§"/>
            </a:pPr>
            <a:r>
              <a:rPr lang="fr-FR" sz="1400" dirty="0"/>
              <a:t>SAS : actes conclus entre deux sociétés ayant le même dirigeant</a:t>
            </a:r>
          </a:p>
          <a:p>
            <a:pPr lvl="3">
              <a:buFont typeface="Wingdings" panose="05000000000000000000" pitchFamily="2" charset="2"/>
              <a:buChar char="§"/>
            </a:pPr>
            <a:r>
              <a:rPr lang="fr-FR" sz="1400" dirty="0"/>
              <a:t>SA et sociétés en commandite </a:t>
            </a:r>
            <a:r>
              <a:rPr lang="fr-FR" sz="1400" dirty="0" smtClean="0"/>
              <a:t>: actes </a:t>
            </a:r>
            <a:r>
              <a:rPr lang="fr-FR" sz="1400" dirty="0"/>
              <a:t>conclus avec une autre société dont elle détient directement ou indirectement la totalité du capital de l’autre</a:t>
            </a:r>
          </a:p>
          <a:p>
            <a:pPr lvl="2">
              <a:buFont typeface="Arial" panose="020B0604020202020204" pitchFamily="34" charset="0"/>
              <a:buChar char="•"/>
            </a:pPr>
            <a:r>
              <a:rPr lang="fr-FR" sz="1400" dirty="0"/>
              <a:t>Conventions sont libres mais nécessité paradoxalement d’une autorisation ou d’une ratification par la société en cas de signature de l’acte par la même personne ?</a:t>
            </a:r>
          </a:p>
          <a:p>
            <a:pPr lvl="3" algn="just"/>
            <a:endParaRPr lang="fr-FR" dirty="0"/>
          </a:p>
        </p:txBody>
      </p:sp>
    </p:spTree>
    <p:extLst>
      <p:ext uri="{BB962C8B-B14F-4D97-AF65-F5344CB8AC3E}">
        <p14:creationId xmlns:p14="http://schemas.microsoft.com/office/powerpoint/2010/main" val="3075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3"/>
            </a:pPr>
            <a:r>
              <a:rPr lang="fr-FR" dirty="0" smtClean="0"/>
              <a:t>La réforme du droit des obligations et le droit des sociétés : le point sur les premières controverses (3/4)</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46</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lgn="just">
              <a:buFont typeface="Symbol" pitchFamily="18" charset="2"/>
              <a:buChar char="-"/>
            </a:pPr>
            <a:r>
              <a:rPr lang="fr-FR" b="1" dirty="0" smtClean="0"/>
              <a:t>Contraintes liées à la prévention des conflits d’intérêts (3/4)</a:t>
            </a:r>
          </a:p>
          <a:p>
            <a:pPr marL="0" lvl="1" indent="0">
              <a:buNone/>
            </a:pPr>
            <a:endParaRPr lang="fr-FR" b="1" dirty="0" smtClean="0"/>
          </a:p>
          <a:p>
            <a:pPr lvl="1"/>
            <a:r>
              <a:rPr lang="fr-FR" sz="1600" u="sng" dirty="0" smtClean="0"/>
              <a:t>Position de l’ANSA</a:t>
            </a:r>
            <a:endParaRPr lang="fr-FR" sz="1600" u="sng" dirty="0"/>
          </a:p>
          <a:p>
            <a:pPr lvl="2"/>
            <a:r>
              <a:rPr lang="fr-FR" sz="1400" dirty="0" smtClean="0"/>
              <a:t>SARL et sociétés par actions : l’existence de règles spéciales traitant des conflits d’intérêts via le mécanisme des conventions réglementées (et interdites) écarte toute application du nouvel article 1161</a:t>
            </a:r>
          </a:p>
          <a:p>
            <a:pPr marL="671400" lvl="2" indent="0">
              <a:buNone/>
            </a:pPr>
            <a:endParaRPr lang="fr-FR" sz="1400" dirty="0" smtClean="0"/>
          </a:p>
          <a:p>
            <a:pPr lvl="2"/>
            <a:r>
              <a:rPr lang="fr-FR" sz="1400" dirty="0" smtClean="0"/>
              <a:t>Sociétés civiles et sociétés de personnes :</a:t>
            </a:r>
          </a:p>
          <a:p>
            <a:pPr marL="671400" lvl="2" indent="0">
              <a:buNone/>
            </a:pPr>
            <a:endParaRPr lang="fr-FR" sz="1400" dirty="0" smtClean="0"/>
          </a:p>
          <a:p>
            <a:pPr lvl="3"/>
            <a:r>
              <a:rPr lang="fr-FR" sz="1400" dirty="0" smtClean="0"/>
              <a:t>Existence de règles relatives à la limitation des pouvoirs du gérant, qui n’engage la société que pour les actes entrant dans l’objet social</a:t>
            </a:r>
          </a:p>
          <a:p>
            <a:pPr lvl="3"/>
            <a:r>
              <a:rPr lang="fr-FR" sz="1400" dirty="0" smtClean="0"/>
              <a:t>Conflits d’intérêts soumis aux règles limitant les pouvoirs du gérant de sorte qu’il existe déjà un droit spécial traitant du sujet</a:t>
            </a:r>
          </a:p>
          <a:p>
            <a:pPr lvl="3"/>
            <a:r>
              <a:rPr lang="fr-FR" sz="1400" dirty="0" smtClean="0"/>
              <a:t>Conclusion : l’application de l’article 1161 du Code civil devrait être écartée</a:t>
            </a:r>
            <a:endParaRPr lang="fr-FR" sz="1400" dirty="0"/>
          </a:p>
          <a:p>
            <a:pPr marL="671400" lvl="2" indent="0" algn="just">
              <a:buNone/>
            </a:pPr>
            <a:endParaRPr lang="fr-FR" sz="1400" dirty="0"/>
          </a:p>
          <a:p>
            <a:pPr lvl="3" algn="just"/>
            <a:endParaRPr lang="fr-FR" dirty="0"/>
          </a:p>
        </p:txBody>
      </p:sp>
    </p:spTree>
    <p:extLst>
      <p:ext uri="{BB962C8B-B14F-4D97-AF65-F5344CB8AC3E}">
        <p14:creationId xmlns:p14="http://schemas.microsoft.com/office/powerpoint/2010/main" val="2863710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3"/>
            </a:pPr>
            <a:r>
              <a:rPr lang="fr-FR" dirty="0" smtClean="0"/>
              <a:t>La réforme du droit des obligations et le droit des sociétés : le point sur les premières controverses (4/4)</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Contraintes liées à la prévention des conflits d’intérêts (4/4)</a:t>
            </a:r>
          </a:p>
          <a:p>
            <a:pPr marL="0" lvl="1" indent="0">
              <a:buNone/>
            </a:pPr>
            <a:endParaRPr lang="fr-FR" b="1" dirty="0" smtClean="0"/>
          </a:p>
          <a:p>
            <a:pPr lvl="1"/>
            <a:r>
              <a:rPr lang="fr-FR" sz="1600" u="sng" dirty="0"/>
              <a:t>Méthodes pour prévenir les risques de </a:t>
            </a:r>
            <a:r>
              <a:rPr lang="fr-FR" sz="1600" u="sng" dirty="0" smtClean="0"/>
              <a:t>nullité</a:t>
            </a:r>
          </a:p>
          <a:p>
            <a:pPr marL="363600" lvl="1" indent="0">
              <a:buNone/>
            </a:pPr>
            <a:endParaRPr lang="fr-FR" sz="1600" u="sng" dirty="0"/>
          </a:p>
          <a:p>
            <a:pPr lvl="2"/>
            <a:r>
              <a:rPr lang="fr-FR" sz="1400" dirty="0"/>
              <a:t>Faire signer les actes en question par deux personnes différentes (nomination d’un second dirigeant)</a:t>
            </a:r>
          </a:p>
          <a:p>
            <a:pPr lvl="2"/>
            <a:r>
              <a:rPr lang="fr-FR" sz="1400" dirty="0"/>
              <a:t>Autorisation a priori de la signature de l’acte par le dirigeant pour le compte des deux parties, par l’organe qui a désigné le dirigeant / par l’assemblée ?</a:t>
            </a:r>
          </a:p>
          <a:p>
            <a:pPr lvl="2"/>
            <a:r>
              <a:rPr lang="fr-FR" sz="1400" dirty="0"/>
              <a:t>Ratification a posteriori </a:t>
            </a:r>
          </a:p>
          <a:p>
            <a:pPr lvl="2"/>
            <a:r>
              <a:rPr lang="fr-FR" sz="1400" dirty="0"/>
              <a:t>Autorisation générale au dirigeant de conclure et signer pour le compte des deux parties tout contrat entre la société et lui-même ou une autre société qu’il dirige (exemple du droit allemand) ?</a:t>
            </a:r>
          </a:p>
          <a:p>
            <a:pPr lvl="2"/>
            <a:r>
              <a:rPr lang="fr-FR" sz="1400" dirty="0"/>
              <a:t>Création d’un organe statutaire ayant pour mission d’autoriser le représentant légal à signer de telles </a:t>
            </a:r>
            <a:r>
              <a:rPr lang="fr-FR" sz="1400" dirty="0" smtClean="0"/>
              <a:t>conventions</a:t>
            </a:r>
            <a:endParaRPr lang="fr-FR" sz="1400" dirty="0"/>
          </a:p>
          <a:p>
            <a:pPr lvl="3" algn="just"/>
            <a:endParaRPr lang="fr-FR" dirty="0"/>
          </a:p>
        </p:txBody>
      </p:sp>
    </p:spTree>
    <p:extLst>
      <p:ext uri="{BB962C8B-B14F-4D97-AF65-F5344CB8AC3E}">
        <p14:creationId xmlns:p14="http://schemas.microsoft.com/office/powerpoint/2010/main" val="992712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Bilan de la jurisprudence de l’année 2016 concernant le droit des sociétés et le droit du M&amp;A</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48</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Jean-Eric Cros et Christophe Lefaillet</a:t>
            </a:r>
          </a:p>
        </p:txBody>
      </p:sp>
    </p:spTree>
    <p:extLst>
      <p:ext uri="{BB962C8B-B14F-4D97-AF65-F5344CB8AC3E}">
        <p14:creationId xmlns:p14="http://schemas.microsoft.com/office/powerpoint/2010/main" val="2084637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(1/12)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49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com., 5 janv. 2016, n° 14-18.688</a:t>
            </a:r>
            <a:r>
              <a:rPr lang="fr-FR" sz="1600" dirty="0"/>
              <a:t> : </a:t>
            </a:r>
            <a:r>
              <a:rPr lang="fr-FR" sz="1600" dirty="0" smtClean="0"/>
              <a:t>dirigeant - fraude </a:t>
            </a:r>
            <a:r>
              <a:rPr lang="fr-FR" sz="1600" dirty="0"/>
              <a:t>au dispositif de contrôle des conventions </a:t>
            </a:r>
            <a:r>
              <a:rPr lang="fr-FR" sz="1600" dirty="0" smtClean="0"/>
              <a:t>réglementées</a:t>
            </a:r>
          </a:p>
          <a:p>
            <a:pPr marL="0" lvl="1" indent="0">
              <a:spcBef>
                <a:spcPts val="600"/>
              </a:spcBef>
              <a:buNone/>
            </a:pPr>
            <a:r>
              <a:rPr lang="fr-FR" sz="1600" dirty="0"/>
              <a:t>« </a:t>
            </a:r>
            <a:r>
              <a:rPr lang="fr-FR" sz="1600" i="1" dirty="0"/>
              <a:t>Une convention intervenue entre une société et son dirigeant peut être annulée si elle est entachée de fraude pour avoir été conclue dans le dessein de l'exclure du champ d'application des conventions réglementées par les articles L. 225-38 et suivants du code de commerce. </a:t>
            </a:r>
            <a:r>
              <a:rPr lang="fr-FR" sz="1600" dirty="0" smtClean="0"/>
              <a:t>»</a:t>
            </a:r>
          </a:p>
          <a:p>
            <a:pPr marL="0" lvl="1" indent="0">
              <a:buNone/>
            </a:pPr>
            <a:endParaRPr lang="fr-FR" sz="1600" dirty="0" smtClean="0"/>
          </a:p>
          <a:p>
            <a:pPr marL="3175" lvl="1" indent="0">
              <a:spcBef>
                <a:spcPts val="300"/>
              </a:spcBef>
              <a:buNone/>
            </a:pPr>
            <a:r>
              <a:rPr lang="fr-FR" sz="1600" b="1" u="sng" dirty="0" smtClean="0"/>
              <a:t>Rappel</a:t>
            </a:r>
            <a:r>
              <a:rPr lang="fr-FR" sz="1600" dirty="0" smtClean="0"/>
              <a:t> </a:t>
            </a:r>
            <a:r>
              <a:rPr lang="fr-FR" sz="1400" dirty="0" smtClean="0"/>
              <a:t>:</a:t>
            </a:r>
          </a:p>
          <a:p>
            <a:pPr lvl="2">
              <a:spcBef>
                <a:spcPts val="600"/>
              </a:spcBef>
              <a:spcAft>
                <a:spcPts val="600"/>
              </a:spcAft>
            </a:pPr>
            <a:r>
              <a:rPr lang="fr-FR" dirty="0"/>
              <a:t>une convention passée en </a:t>
            </a:r>
            <a:r>
              <a:rPr lang="fr-FR" dirty="0" smtClean="0"/>
              <a:t>fraude </a:t>
            </a:r>
            <a:r>
              <a:rPr lang="fr-FR" dirty="0"/>
              <a:t>de la procédure de contrôle est annulable</a:t>
            </a:r>
          </a:p>
          <a:p>
            <a:pPr lvl="2">
              <a:spcBef>
                <a:spcPts val="600"/>
              </a:spcBef>
              <a:spcAft>
                <a:spcPts val="600"/>
              </a:spcAft>
            </a:pPr>
            <a:r>
              <a:rPr lang="fr-FR" dirty="0"/>
              <a:t>l’action se </a:t>
            </a:r>
            <a:r>
              <a:rPr lang="fr-FR" dirty="0" smtClean="0"/>
              <a:t>prescrit dans un délai de 3 ans à compter de la date de la convention, </a:t>
            </a:r>
            <a:r>
              <a:rPr lang="fr-FR" dirty="0"/>
              <a:t>sauf en cas de dissimulation</a:t>
            </a:r>
          </a:p>
          <a:p>
            <a:pPr marL="363600" lvl="1" indent="0" algn="just">
              <a:buNone/>
            </a:pPr>
            <a:endParaRPr lang="fr-FR" sz="1600" dirty="0"/>
          </a:p>
        </p:txBody>
      </p:sp>
    </p:spTree>
    <p:extLst>
      <p:ext uri="{BB962C8B-B14F-4D97-AF65-F5344CB8AC3E}">
        <p14:creationId xmlns:p14="http://schemas.microsoft.com/office/powerpoint/2010/main" val="3270458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proposition de loi sur le devoir de vigilance</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5</a:t>
            </a:fld>
            <a:endParaRPr lang="en-GB" noProof="0" dirty="0"/>
          </a:p>
        </p:txBody>
      </p:sp>
      <p:sp>
        <p:nvSpPr>
          <p:cNvPr id="6" name="ZoneTexte 5"/>
          <p:cNvSpPr txBox="1"/>
          <p:nvPr/>
        </p:nvSpPr>
        <p:spPr>
          <a:xfrm>
            <a:off x="683568"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Isabelle Prodhomme</a:t>
            </a:r>
          </a:p>
        </p:txBody>
      </p:sp>
    </p:spTree>
    <p:extLst>
      <p:ext uri="{BB962C8B-B14F-4D97-AF65-F5344CB8AC3E}">
        <p14:creationId xmlns:p14="http://schemas.microsoft.com/office/powerpoint/2010/main" val="750079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(2/12)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civ. 3ème, 10 mars 2016, n° 14-15.326</a:t>
            </a:r>
            <a:r>
              <a:rPr lang="fr-FR" sz="1600" dirty="0"/>
              <a:t> : </a:t>
            </a:r>
            <a:r>
              <a:rPr lang="fr-FR" sz="1600" dirty="0" smtClean="0"/>
              <a:t>dirigeant - faute </a:t>
            </a:r>
            <a:r>
              <a:rPr lang="fr-FR" sz="1600" dirty="0"/>
              <a:t>séparable et infraction pénale</a:t>
            </a:r>
          </a:p>
          <a:p>
            <a:pPr marL="0" lvl="1" indent="0">
              <a:spcBef>
                <a:spcPts val="600"/>
              </a:spcBef>
              <a:buFont typeface="Arial" pitchFamily="34" charset="0"/>
              <a:buNone/>
            </a:pPr>
            <a:r>
              <a:rPr lang="fr-FR" sz="1600" dirty="0"/>
              <a:t>« </a:t>
            </a:r>
            <a:r>
              <a:rPr lang="fr-FR" sz="1600" i="1" dirty="0"/>
              <a:t>Ayant retenu que M. X..., gérant de [la SCI], qui n'avait pas souscrit d'assurance décennale, avait commis une faute intentionnelle, constitutive d'une infraction pénale, la </a:t>
            </a:r>
            <a:r>
              <a:rPr lang="fr-FR" sz="1600" i="1" dirty="0" smtClean="0"/>
              <a:t>Cour </a:t>
            </a:r>
            <a:r>
              <a:rPr lang="fr-FR" sz="1600" i="1" dirty="0"/>
              <a:t>d'appel en a exactement déduit qu'il avait commis une faute séparable de ses fonctions sociales et engagé sa responsabilité personnelle.</a:t>
            </a:r>
            <a:r>
              <a:rPr lang="fr-FR" sz="1600" dirty="0"/>
              <a:t> </a:t>
            </a:r>
            <a:r>
              <a:rPr lang="fr-FR" sz="1600" dirty="0" smtClean="0"/>
              <a:t>»</a:t>
            </a:r>
          </a:p>
          <a:p>
            <a:pPr marL="0" lvl="1" indent="0">
              <a:buFont typeface="Arial" pitchFamily="34" charset="0"/>
              <a:buNone/>
            </a:pPr>
            <a:endParaRPr lang="fr-FR" sz="1600" dirty="0" smtClean="0"/>
          </a:p>
          <a:p>
            <a:pPr lvl="1">
              <a:spcBef>
                <a:spcPts val="1200"/>
              </a:spcBef>
              <a:spcAft>
                <a:spcPts val="1200"/>
              </a:spcAft>
            </a:pPr>
            <a:r>
              <a:rPr lang="fr-FR" sz="1600" u="sng" dirty="0" err="1"/>
              <a:t>Cass</a:t>
            </a:r>
            <a:r>
              <a:rPr lang="fr-FR" sz="1600" u="sng" dirty="0"/>
              <a:t>. </a:t>
            </a:r>
            <a:r>
              <a:rPr lang="fr-FR" sz="1600" u="sng" dirty="0" smtClean="0"/>
              <a:t>com., 6 décembre 2016</a:t>
            </a:r>
            <a:r>
              <a:rPr lang="fr-FR" sz="1600" u="sng" dirty="0"/>
              <a:t>, n° </a:t>
            </a:r>
            <a:r>
              <a:rPr lang="fr-FR" sz="1600" u="sng" dirty="0" smtClean="0"/>
              <a:t>14-25.626</a:t>
            </a:r>
            <a:r>
              <a:rPr lang="fr-FR" sz="1600" dirty="0" smtClean="0"/>
              <a:t> </a:t>
            </a:r>
            <a:r>
              <a:rPr lang="fr-FR" sz="1600" dirty="0"/>
              <a:t>: </a:t>
            </a:r>
            <a:r>
              <a:rPr lang="fr-FR" sz="1600" dirty="0" smtClean="0"/>
              <a:t>même solution pour un gérant de SARL</a:t>
            </a:r>
            <a:endParaRPr lang="fr-FR" sz="1600" dirty="0"/>
          </a:p>
          <a:p>
            <a:pPr marL="363600" lvl="1" indent="0" algn="just">
              <a:buNone/>
            </a:pPr>
            <a:endParaRPr lang="fr-FR" sz="1600" dirty="0"/>
          </a:p>
        </p:txBody>
      </p:sp>
    </p:spTree>
    <p:extLst>
      <p:ext uri="{BB962C8B-B14F-4D97-AF65-F5344CB8AC3E}">
        <p14:creationId xmlns:p14="http://schemas.microsoft.com/office/powerpoint/2010/main" val="1968554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(3/12)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com., 21 juin 2016, n° 14-26.370</a:t>
            </a:r>
            <a:r>
              <a:rPr lang="fr-FR" sz="1600" dirty="0"/>
              <a:t> </a:t>
            </a:r>
            <a:r>
              <a:rPr lang="fr-FR" sz="1600" dirty="0" smtClean="0"/>
              <a:t>:</a:t>
            </a:r>
          </a:p>
          <a:p>
            <a:pPr marL="0" lvl="1" indent="0">
              <a:spcBef>
                <a:spcPts val="600"/>
              </a:spcBef>
              <a:buNone/>
            </a:pPr>
            <a:r>
              <a:rPr lang="fr-FR" sz="1600" dirty="0" smtClean="0"/>
              <a:t>Action sociale « ut </a:t>
            </a:r>
            <a:r>
              <a:rPr lang="fr-FR" sz="1600" dirty="0" err="1" smtClean="0"/>
              <a:t>singuli</a:t>
            </a:r>
            <a:r>
              <a:rPr lang="fr-FR" sz="1600" dirty="0" smtClean="0"/>
              <a:t> » en responsabilité civile pour faute de gestion à l’encontre d’un liquidateur de SARL.</a:t>
            </a:r>
          </a:p>
          <a:p>
            <a:pPr marL="0" lvl="1" indent="0">
              <a:spcBef>
                <a:spcPts val="600"/>
              </a:spcBef>
              <a:buNone/>
            </a:pPr>
            <a:r>
              <a:rPr lang="fr-FR" sz="1600" dirty="0" smtClean="0"/>
              <a:t>«</a:t>
            </a:r>
            <a:r>
              <a:rPr lang="fr-FR" sz="1600" i="1" dirty="0" smtClean="0"/>
              <a:t>…L’article L.223-22 du Code de commerce n’autorise les associés à exercer l’action sociale en responsabilité qu’à l’encontre du gérant</a:t>
            </a:r>
            <a:r>
              <a:rPr lang="fr-FR" sz="1600" dirty="0" smtClean="0"/>
              <a:t> »</a:t>
            </a:r>
          </a:p>
          <a:p>
            <a:pPr marL="363600" lvl="1" indent="0">
              <a:buNone/>
            </a:pPr>
            <a:endParaRPr lang="fr-FR" sz="1600" dirty="0" smtClean="0"/>
          </a:p>
          <a:p>
            <a:pPr marL="0" lvl="1" indent="0">
              <a:buNone/>
            </a:pPr>
            <a:r>
              <a:rPr lang="fr-FR" sz="1600" b="1" u="sng" dirty="0" smtClean="0"/>
              <a:t>Rappel</a:t>
            </a:r>
            <a:r>
              <a:rPr lang="fr-FR" sz="1600" dirty="0" smtClean="0"/>
              <a:t> : </a:t>
            </a:r>
          </a:p>
          <a:p>
            <a:pPr lvl="2">
              <a:spcBef>
                <a:spcPts val="600"/>
              </a:spcBef>
              <a:spcAft>
                <a:spcPts val="600"/>
              </a:spcAft>
            </a:pPr>
            <a:r>
              <a:rPr lang="fr-FR" dirty="0"/>
              <a:t>art. L.225-252 vise les administrateurs et les Directeurs généraux (SA. SAS) </a:t>
            </a:r>
          </a:p>
          <a:p>
            <a:pPr lvl="2">
              <a:spcBef>
                <a:spcPts val="600"/>
              </a:spcBef>
              <a:spcAft>
                <a:spcPts val="600"/>
              </a:spcAft>
            </a:pPr>
            <a:r>
              <a:rPr lang="fr-FR" dirty="0"/>
              <a:t>a</a:t>
            </a:r>
            <a:r>
              <a:rPr lang="fr-FR" dirty="0" smtClean="0"/>
              <a:t>rt</a:t>
            </a:r>
            <a:r>
              <a:rPr lang="fr-FR" dirty="0"/>
              <a:t>. L.237-12 le liquidateur est responsable tant à l’égard de la société que des tiers des fautes commises dans l’exercice de ses fonctions </a:t>
            </a:r>
          </a:p>
        </p:txBody>
      </p:sp>
    </p:spTree>
    <p:extLst>
      <p:ext uri="{BB962C8B-B14F-4D97-AF65-F5344CB8AC3E}">
        <p14:creationId xmlns:p14="http://schemas.microsoft.com/office/powerpoint/2010/main" val="3467035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a:t>
            </a:r>
            <a:r>
              <a:rPr lang="fr-FR" dirty="0" smtClean="0"/>
              <a:t>sociétés et </a:t>
            </a:r>
            <a:r>
              <a:rPr lang="fr-FR" dirty="0"/>
              <a:t>le droit du </a:t>
            </a:r>
            <a:r>
              <a:rPr lang="fr-FR" dirty="0" smtClean="0"/>
              <a:t>M&amp;A (4/12)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com., 24 mai 2016, n° 15-17.788</a:t>
            </a:r>
            <a:r>
              <a:rPr lang="fr-FR" sz="1600" dirty="0"/>
              <a:t> : </a:t>
            </a:r>
            <a:r>
              <a:rPr lang="fr-FR" sz="1600" dirty="0" smtClean="0"/>
              <a:t>usufruitier - droit </a:t>
            </a:r>
            <a:r>
              <a:rPr lang="fr-FR" sz="1600" dirty="0"/>
              <a:t>sur les réserves</a:t>
            </a:r>
          </a:p>
          <a:p>
            <a:pPr marL="0" lvl="1" indent="0">
              <a:spcBef>
                <a:spcPts val="1200"/>
              </a:spcBef>
              <a:spcAft>
                <a:spcPts val="1200"/>
              </a:spcAft>
              <a:buNone/>
            </a:pPr>
            <a:r>
              <a:rPr lang="fr-FR" sz="1600" dirty="0"/>
              <a:t>« </a:t>
            </a:r>
            <a:r>
              <a:rPr lang="fr-FR" sz="1600" i="1" dirty="0"/>
              <a:t>Vu les articles 584 et 587 du code civil ;</a:t>
            </a:r>
          </a:p>
          <a:p>
            <a:pPr marL="0" lvl="1" indent="0">
              <a:spcBef>
                <a:spcPts val="600"/>
              </a:spcBef>
              <a:buNone/>
            </a:pPr>
            <a:r>
              <a:rPr lang="fr-FR" sz="1600" i="1" dirty="0"/>
              <a:t>Attendu que dans le cas où la collectivité des associés décide de distribuer un dividende par prélèvement sur les réserves, le droit de jouissance de l'usufruitier de droits sociaux s'exerce, sauf convention contraire entre celui-ci et le nu-propriétaire, sous la forme d'un quasi-usufruit, sur le produit de cette distribution revenant aux parts sociales grevées d'usufruit, de sorte que l'usufruitier se trouve tenu, en application du second des textes susvisés, d'une dette de restitution exigible au terme de l'usufruit et qui, prenant sa source dans la loi, est déductible de l'assiette de l'ISF jusqu'à la survenance de ce terme. </a:t>
            </a:r>
            <a:r>
              <a:rPr lang="fr-FR" sz="1600" dirty="0" smtClean="0"/>
              <a:t>»</a:t>
            </a:r>
          </a:p>
          <a:p>
            <a:pPr marL="0" lvl="1" indent="0">
              <a:buNone/>
            </a:pPr>
            <a:endParaRPr lang="fr-FR" sz="1600" dirty="0" smtClean="0"/>
          </a:p>
          <a:p>
            <a:pPr marL="0" lvl="1" indent="0">
              <a:buNone/>
            </a:pPr>
            <a:r>
              <a:rPr lang="fr-FR" sz="1600" b="1" u="sng" dirty="0" smtClean="0"/>
              <a:t>Rappel</a:t>
            </a:r>
            <a:r>
              <a:rPr lang="fr-FR" sz="1600" dirty="0" smtClean="0"/>
              <a:t> </a:t>
            </a:r>
            <a:r>
              <a:rPr lang="fr-FR" sz="1400" dirty="0" smtClean="0"/>
              <a:t>: </a:t>
            </a:r>
            <a:r>
              <a:rPr lang="fr-FR" sz="1600" dirty="0" smtClean="0"/>
              <a:t>confirmation de l’arrêt de la Chambre Commerciale du 27 mai 2015 (n°14-16.246)</a:t>
            </a:r>
          </a:p>
          <a:p>
            <a:pPr marL="0" lvl="1" indent="0" algn="just">
              <a:buNone/>
            </a:pPr>
            <a:endParaRPr lang="fr-FR" sz="1600" dirty="0"/>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766549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(5/12)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53</a:t>
            </a:fld>
            <a:endParaRPr lang="en-GB" dirty="0"/>
          </a:p>
        </p:txBody>
      </p:sp>
      <p:sp>
        <p:nvSpPr>
          <p:cNvPr id="3" name="Espace réservé du texte 2"/>
          <p:cNvSpPr>
            <a:spLocks noGrp="1"/>
          </p:cNvSpPr>
          <p:nvPr>
            <p:ph type="body" sz="quarter" idx="11"/>
          </p:nvPr>
        </p:nvSpPr>
        <p:spPr>
          <a:xfrm>
            <a:off x="467544" y="1484784"/>
            <a:ext cx="8280000" cy="4829616"/>
          </a:xfrm>
        </p:spPr>
        <p:txBody>
          <a:bodyPr/>
          <a:lstStyle/>
          <a:p>
            <a:pPr marL="0" lvl="1" indent="0" algn="just">
              <a:spcAft>
                <a:spcPts val="600"/>
              </a:spcAft>
              <a:buNone/>
            </a:pPr>
            <a:endParaRPr lang="fr-FR" b="1" dirty="0" smtClean="0"/>
          </a:p>
          <a:p>
            <a:pPr lvl="1">
              <a:spcBef>
                <a:spcPts val="1200"/>
              </a:spcBef>
              <a:spcAft>
                <a:spcPts val="0"/>
              </a:spcAft>
            </a:pPr>
            <a:r>
              <a:rPr lang="fr-FR" sz="1600" u="sng" dirty="0" err="1" smtClean="0"/>
              <a:t>Cass</a:t>
            </a:r>
            <a:r>
              <a:rPr lang="fr-FR" sz="1600" u="sng" dirty="0"/>
              <a:t>. civ. 1ère, 22 juin 2016, n° 15-19.471</a:t>
            </a:r>
            <a:r>
              <a:rPr lang="fr-FR" sz="1600" dirty="0"/>
              <a:t> : </a:t>
            </a:r>
            <a:r>
              <a:rPr lang="fr-FR" sz="1600" dirty="0" smtClean="0"/>
              <a:t>usufruitier - droit </a:t>
            </a:r>
            <a:r>
              <a:rPr lang="fr-FR" sz="1600" dirty="0"/>
              <a:t>sur les réserves</a:t>
            </a:r>
          </a:p>
          <a:p>
            <a:pPr marL="0" lvl="1" indent="0">
              <a:spcBef>
                <a:spcPts val="600"/>
              </a:spcBef>
              <a:buNone/>
            </a:pPr>
            <a:r>
              <a:rPr lang="fr-FR" sz="1600" i="1" dirty="0" smtClean="0"/>
              <a:t>« […] </a:t>
            </a:r>
          </a:p>
          <a:p>
            <a:pPr marL="0" lvl="1" indent="0">
              <a:spcBef>
                <a:spcPts val="600"/>
              </a:spcBef>
              <a:buNone/>
            </a:pPr>
            <a:r>
              <a:rPr lang="fr-FR" sz="1600" i="1" dirty="0" smtClean="0"/>
              <a:t>Mais </a:t>
            </a:r>
            <a:r>
              <a:rPr lang="fr-FR" sz="1600" i="1" dirty="0"/>
              <a:t>attendu qu'après avoir exactement énoncé que si l'usufruitier a droit aux bénéfices distribués, il n'a aucun droit sur les bénéfices qui ont été mis en réserve, lesquels constituent l'accroissement de l'actif social et reviennent en tant que tel au nu-propriétaire, la </a:t>
            </a:r>
            <a:r>
              <a:rPr lang="fr-FR" sz="1600" i="1" dirty="0" smtClean="0"/>
              <a:t>Cour </a:t>
            </a:r>
            <a:r>
              <a:rPr lang="fr-FR" sz="1600" i="1" dirty="0"/>
              <a:t>d'appel en a déduit à bon droit que les fonds provenant de la distribution des réserves constituées par la société </a:t>
            </a:r>
            <a:r>
              <a:rPr lang="fr-FR" sz="1600" i="1" dirty="0" err="1"/>
              <a:t>Kesa</a:t>
            </a:r>
            <a:r>
              <a:rPr lang="fr-FR" sz="1600" i="1" dirty="0"/>
              <a:t> France devaient bénéficier aux seuls </a:t>
            </a:r>
            <a:r>
              <a:rPr lang="fr-FR" sz="1600" i="1" dirty="0" err="1"/>
              <a:t>nus-propriétaires</a:t>
            </a:r>
            <a:r>
              <a:rPr lang="fr-FR" sz="1600" i="1" dirty="0"/>
              <a:t> et figurer à l'actif de l'indivision successorale. </a:t>
            </a:r>
            <a:r>
              <a:rPr lang="fr-FR" sz="1600" dirty="0" smtClean="0"/>
              <a:t>»</a:t>
            </a:r>
          </a:p>
          <a:p>
            <a:pPr marL="0" lvl="1" indent="0">
              <a:buNone/>
            </a:pPr>
            <a:endParaRPr lang="fr-FR" sz="1600" dirty="0"/>
          </a:p>
          <a:p>
            <a:pPr marL="0" lvl="1" indent="0">
              <a:buNone/>
            </a:pPr>
            <a:r>
              <a:rPr lang="fr-FR" sz="1600" b="1" u="sng" dirty="0"/>
              <a:t>Nota</a:t>
            </a:r>
            <a:r>
              <a:rPr lang="fr-FR" sz="1600" dirty="0"/>
              <a:t> </a:t>
            </a:r>
            <a:r>
              <a:rPr lang="fr-FR" sz="1400" dirty="0"/>
              <a:t>: </a:t>
            </a:r>
            <a:r>
              <a:rPr lang="fr-FR" sz="1400" dirty="0" smtClean="0"/>
              <a:t>contentieux de nature civile</a:t>
            </a:r>
            <a:endParaRPr lang="fr-FR" sz="1400" dirty="0"/>
          </a:p>
          <a:p>
            <a:pPr marL="0" lvl="1" indent="0" algn="just">
              <a:buNone/>
            </a:pPr>
            <a:endParaRPr lang="fr-FR" sz="1600" dirty="0"/>
          </a:p>
        </p:txBody>
      </p:sp>
    </p:spTree>
    <p:extLst>
      <p:ext uri="{BB962C8B-B14F-4D97-AF65-F5344CB8AC3E}">
        <p14:creationId xmlns:p14="http://schemas.microsoft.com/office/powerpoint/2010/main" val="1552223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(6/12)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civ. 3ème, 15 septembre 2016, n° 15-15.172</a:t>
            </a:r>
            <a:r>
              <a:rPr lang="fr-FR" sz="1600" dirty="0"/>
              <a:t> </a:t>
            </a:r>
            <a:r>
              <a:rPr lang="fr-FR" sz="1600" dirty="0" smtClean="0"/>
              <a:t>:</a:t>
            </a:r>
          </a:p>
          <a:p>
            <a:pPr marL="1588" lvl="1" indent="0">
              <a:spcBef>
                <a:spcPts val="600"/>
              </a:spcBef>
              <a:buNone/>
            </a:pPr>
            <a:r>
              <a:rPr lang="fr-FR" sz="1600" dirty="0" smtClean="0"/>
              <a:t>L’assemblée générale qui a pour objet des décisions collectives pour lesquelles le droit de vote appartient au nu-propriétaire ne peut être annulée au motif que l’usufruitier n’a pas été convoqué et n’y a pas participé.</a:t>
            </a:r>
          </a:p>
          <a:p>
            <a:pPr marL="363600" lvl="1" indent="0">
              <a:buNone/>
            </a:pPr>
            <a:endParaRPr lang="fr-FR" sz="1600" dirty="0" smtClean="0"/>
          </a:p>
          <a:p>
            <a:pPr marL="363600" lvl="1" indent="0">
              <a:buNone/>
            </a:pPr>
            <a:r>
              <a:rPr lang="fr-FR" sz="1600" b="1" u="sng" dirty="0" smtClean="0"/>
              <a:t>Rappel</a:t>
            </a:r>
            <a:r>
              <a:rPr lang="fr-FR" sz="1600" dirty="0" smtClean="0"/>
              <a:t> : </a:t>
            </a:r>
          </a:p>
          <a:p>
            <a:pPr lvl="2">
              <a:spcBef>
                <a:spcPts val="1200"/>
              </a:spcBef>
            </a:pPr>
            <a:r>
              <a:rPr lang="fr-FR" dirty="0"/>
              <a:t>l</a:t>
            </a:r>
            <a:r>
              <a:rPr lang="fr-FR" dirty="0" smtClean="0"/>
              <a:t>e nu-propriétaire ne peut être privé du droit de participer aux décisions collectives, même lorsque le droit de vote est attribué à l’usufruitier</a:t>
            </a:r>
          </a:p>
          <a:p>
            <a:pPr marL="671400" lvl="2" indent="0">
              <a:buNone/>
            </a:pPr>
            <a:endParaRPr lang="fr-FR" dirty="0" smtClean="0"/>
          </a:p>
          <a:p>
            <a:pPr lvl="2">
              <a:spcBef>
                <a:spcPts val="0"/>
              </a:spcBef>
            </a:pPr>
            <a:r>
              <a:rPr lang="fr-FR" dirty="0"/>
              <a:t>t</a:t>
            </a:r>
            <a:r>
              <a:rPr lang="fr-FR" dirty="0" smtClean="0"/>
              <a:t>out associé a le droit de participer aux décisions collectives (art.1844 du Code civil)  </a:t>
            </a:r>
            <a:endParaRPr lang="fr-FR" dirty="0"/>
          </a:p>
        </p:txBody>
      </p:sp>
    </p:spTree>
    <p:extLst>
      <p:ext uri="{BB962C8B-B14F-4D97-AF65-F5344CB8AC3E}">
        <p14:creationId xmlns:p14="http://schemas.microsoft.com/office/powerpoint/2010/main" val="2161278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(7/12)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com., 2 novembre 2016, n° 16-10.363</a:t>
            </a:r>
            <a:r>
              <a:rPr lang="fr-FR" sz="1600" dirty="0"/>
              <a:t> : cautionnement par une </a:t>
            </a:r>
            <a:r>
              <a:rPr lang="fr-FR" sz="1600" dirty="0" smtClean="0"/>
              <a:t>SCI au profit de son associé </a:t>
            </a:r>
          </a:p>
          <a:p>
            <a:pPr marL="1588" lvl="1" indent="0">
              <a:spcBef>
                <a:spcPts val="600"/>
              </a:spcBef>
              <a:buNone/>
            </a:pPr>
            <a:r>
              <a:rPr lang="fr-FR" sz="1600" dirty="0" smtClean="0"/>
              <a:t>La sûreté accordée par une SCI en garantie des dettes d’un associé, même lorsqu’elle porte sur un seul actif, n’est pas contraire à l’intérêt social si elle lui permet indirectement d’acquérir un immeuble et d’en percevoir les loyers</a:t>
            </a:r>
          </a:p>
          <a:p>
            <a:pPr marL="363600" lvl="1" indent="0">
              <a:buNone/>
            </a:pPr>
            <a:endParaRPr lang="fr-FR" sz="1600" dirty="0"/>
          </a:p>
          <a:p>
            <a:pPr marL="363600" lvl="1" indent="0">
              <a:buNone/>
            </a:pPr>
            <a:r>
              <a:rPr lang="fr-FR" sz="1600" b="1" u="sng" dirty="0" smtClean="0"/>
              <a:t>Rappel</a:t>
            </a:r>
            <a:r>
              <a:rPr lang="fr-FR" sz="1600" dirty="0" smtClean="0"/>
              <a:t> : </a:t>
            </a:r>
          </a:p>
          <a:p>
            <a:pPr lvl="2">
              <a:spcBef>
                <a:spcPts val="1200"/>
              </a:spcBef>
            </a:pPr>
            <a:r>
              <a:rPr lang="fr-FR" dirty="0" smtClean="0"/>
              <a:t>Une telle sûreté n’est valable que si elle n’est pas contraire à l’intérêt social (</a:t>
            </a:r>
            <a:r>
              <a:rPr lang="fr-FR" dirty="0" err="1" smtClean="0"/>
              <a:t>Cass</a:t>
            </a:r>
            <a:r>
              <a:rPr lang="fr-FR" dirty="0" smtClean="0"/>
              <a:t>. Com., 23.9.2014 n°13-17-347) </a:t>
            </a:r>
          </a:p>
          <a:p>
            <a:pPr marL="671400" lvl="2" indent="0">
              <a:buNone/>
            </a:pPr>
            <a:endParaRPr lang="fr-FR" dirty="0" smtClean="0"/>
          </a:p>
          <a:p>
            <a:pPr lvl="2">
              <a:spcBef>
                <a:spcPts val="0"/>
              </a:spcBef>
            </a:pPr>
            <a:r>
              <a:rPr lang="fr-FR" dirty="0" smtClean="0"/>
              <a:t>La seule appartenance à un groupe et l’intérêt social de celui-ci a suffi à valider une telle sûreté (</a:t>
            </a:r>
            <a:r>
              <a:rPr lang="fr-FR" dirty="0" err="1" smtClean="0"/>
              <a:t>Cass</a:t>
            </a:r>
            <a:r>
              <a:rPr lang="fr-FR" dirty="0" smtClean="0"/>
              <a:t>. Com., 10.2.2015 n°14.11.760)</a:t>
            </a:r>
            <a:endParaRPr lang="fr-FR" dirty="0"/>
          </a:p>
          <a:p>
            <a:pPr marL="0" lvl="1" indent="0" algn="just">
              <a:buNone/>
            </a:pPr>
            <a:endParaRPr lang="fr-FR" sz="1600" dirty="0"/>
          </a:p>
          <a:p>
            <a:pPr marL="0" lvl="1" indent="0" algn="just">
              <a:buNone/>
            </a:pPr>
            <a:r>
              <a:rPr lang="fr-FR" sz="1600" dirty="0"/>
              <a:t>	</a:t>
            </a:r>
          </a:p>
          <a:p>
            <a:pPr marL="0" lvl="1" indent="0" algn="just">
              <a:buNone/>
            </a:pPr>
            <a:endParaRPr lang="fr-FR" sz="1600" dirty="0"/>
          </a:p>
        </p:txBody>
      </p:sp>
    </p:spTree>
    <p:extLst>
      <p:ext uri="{BB962C8B-B14F-4D97-AF65-F5344CB8AC3E}">
        <p14:creationId xmlns:p14="http://schemas.microsoft.com/office/powerpoint/2010/main" val="2823937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(8/12)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56</a:t>
            </a:fld>
            <a:endParaRPr lang="en-GB" dirty="0"/>
          </a:p>
        </p:txBody>
      </p:sp>
      <p:sp>
        <p:nvSpPr>
          <p:cNvPr id="3" name="Espace réservé du texte 2"/>
          <p:cNvSpPr>
            <a:spLocks noGrp="1"/>
          </p:cNvSpPr>
          <p:nvPr>
            <p:ph type="body" sz="quarter" idx="11"/>
          </p:nvPr>
        </p:nvSpPr>
        <p:spPr>
          <a:xfrm>
            <a:off x="432000" y="1484784"/>
            <a:ext cx="8280000" cy="4829616"/>
          </a:xfrm>
          <a:noFill/>
        </p:spPr>
        <p:txBody>
          <a:bodyPr/>
          <a:lstStyle/>
          <a:p>
            <a:pPr marL="0" lvl="1" indent="0" algn="just">
              <a:spcAft>
                <a:spcPts val="600"/>
              </a:spcAft>
              <a:buNone/>
            </a:pPr>
            <a:endParaRPr lang="fr-FR" b="1" dirty="0" smtClean="0"/>
          </a:p>
          <a:p>
            <a:pPr lvl="1">
              <a:spcBef>
                <a:spcPts val="1200"/>
              </a:spcBef>
              <a:spcAft>
                <a:spcPts val="1200"/>
              </a:spcAft>
            </a:pPr>
            <a:r>
              <a:rPr lang="fr-FR" sz="1600" u="sng" dirty="0" err="1" smtClean="0"/>
              <a:t>Cass</a:t>
            </a:r>
            <a:r>
              <a:rPr lang="fr-FR" sz="1600" u="sng" dirty="0"/>
              <a:t>. com., 12 avril 2016, n° 14-19.200</a:t>
            </a:r>
            <a:r>
              <a:rPr lang="fr-FR" sz="1600" dirty="0"/>
              <a:t> : loyauté</a:t>
            </a:r>
          </a:p>
          <a:p>
            <a:pPr marL="0" lvl="1" indent="0">
              <a:spcBef>
                <a:spcPts val="600"/>
              </a:spcBef>
              <a:buNone/>
            </a:pPr>
            <a:r>
              <a:rPr lang="fr-FR" sz="1600" i="1" dirty="0" smtClean="0"/>
              <a:t>« […] </a:t>
            </a:r>
            <a:r>
              <a:rPr lang="fr-FR" sz="1600" i="1" dirty="0"/>
              <a:t>; </a:t>
            </a:r>
            <a:endParaRPr lang="fr-FR" sz="1600" i="1" dirty="0" smtClean="0"/>
          </a:p>
          <a:p>
            <a:pPr marL="0" lvl="1" indent="0">
              <a:spcBef>
                <a:spcPts val="600"/>
              </a:spcBef>
              <a:buNone/>
            </a:pPr>
            <a:r>
              <a:rPr lang="fr-FR" sz="1600" i="1" dirty="0" smtClean="0"/>
              <a:t>Qu'en </a:t>
            </a:r>
            <a:r>
              <a:rPr lang="fr-FR" sz="1600" i="1" dirty="0"/>
              <a:t>se déterminant ainsi, sans constater qu'à l'époque de la cession des titres des actionnaires minoritaires, MM. Z..., A..., X... et Y... détenaient des informations, qu'ils pouvaient seuls connaître, de nature à influer sur le consentement de ces actionnaires, ni que des négociations étaient d'ores et déjà en cours avec la société </a:t>
            </a:r>
            <a:r>
              <a:rPr lang="fr-FR" sz="1600" i="1" dirty="0" err="1"/>
              <a:t>Vitalia</a:t>
            </a:r>
            <a:r>
              <a:rPr lang="fr-FR" sz="1600" i="1" dirty="0"/>
              <a:t> en vue de la revente globale des actions de la société Polyclinique de Gentilly, la C</a:t>
            </a:r>
            <a:r>
              <a:rPr lang="fr-FR" sz="1600" i="1" dirty="0" smtClean="0"/>
              <a:t>our </a:t>
            </a:r>
            <a:r>
              <a:rPr lang="fr-FR" sz="1600" i="1" dirty="0"/>
              <a:t>d'appel n'a pas donné de base légale à sa décision. </a:t>
            </a:r>
            <a:r>
              <a:rPr lang="fr-FR" sz="1600" i="1" dirty="0" smtClean="0"/>
              <a:t>»</a:t>
            </a:r>
          </a:p>
          <a:p>
            <a:pPr marL="0" lvl="1" indent="0">
              <a:buNone/>
            </a:pPr>
            <a:endParaRPr lang="fr-FR" sz="1600" i="1" dirty="0" smtClean="0"/>
          </a:p>
          <a:p>
            <a:pPr marL="0" lvl="1" indent="0">
              <a:buNone/>
            </a:pPr>
            <a:r>
              <a:rPr lang="fr-FR" sz="1600" b="1" u="sng" dirty="0" smtClean="0"/>
              <a:t>Rappel</a:t>
            </a:r>
            <a:r>
              <a:rPr lang="fr-FR" sz="1600" i="1" dirty="0" smtClean="0"/>
              <a:t> </a:t>
            </a:r>
            <a:r>
              <a:rPr lang="fr-FR" i="1" dirty="0" smtClean="0"/>
              <a:t>: </a:t>
            </a:r>
            <a:r>
              <a:rPr lang="fr-FR" sz="1600" dirty="0" smtClean="0"/>
              <a:t>le dirigeant n’est pas tenu d’un devoir général de veiller à la loyauté des cessions de titres mais il doit se montrer lui-même loyal s’il se porte acquéreur ou s’entremet dans la cession particulièrement s’il détient des informations dont il peut seul connaître.</a:t>
            </a:r>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21408378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(9/12)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spcAft>
                <a:spcPts val="1200"/>
              </a:spcAft>
            </a:pPr>
            <a:r>
              <a:rPr lang="fr-FR" sz="1600" u="sng" dirty="0" err="1" smtClean="0"/>
              <a:t>Cass</a:t>
            </a:r>
            <a:r>
              <a:rPr lang="fr-FR" sz="1600" u="sng" dirty="0"/>
              <a:t>. com., 5 juillet 2016, n° 14-23.904</a:t>
            </a:r>
            <a:r>
              <a:rPr lang="fr-FR" sz="1600" dirty="0"/>
              <a:t> </a:t>
            </a:r>
            <a:r>
              <a:rPr lang="fr-FR" sz="1600" dirty="0" smtClean="0"/>
              <a:t>: </a:t>
            </a:r>
            <a:r>
              <a:rPr lang="fr-FR" sz="1600" dirty="0"/>
              <a:t>loyauté</a:t>
            </a:r>
          </a:p>
          <a:p>
            <a:pPr marL="0" lvl="1" indent="0">
              <a:spcBef>
                <a:spcPts val="600"/>
              </a:spcBef>
              <a:buNone/>
            </a:pPr>
            <a:r>
              <a:rPr lang="fr-FR" sz="1400" i="1" dirty="0" smtClean="0"/>
              <a:t>« […] M. X... a agi au détriment de l'intérêt social ; qu'il retient enfin que ces agissements sont constitutifs d'actes déloyaux contraires aux intérêts communs de la société Europcar et de l'actionnaire ainsi qu'aux dispositions de son contrat de mandat, selon lesquelles il devait faire tout son possible afin de promouvoir et développer l'activité de la société en exerçant ses fonctions avec discernement, attention et loyauté et en veillant à servir les intérêts de la société et du groupe Europcar »</a:t>
            </a:r>
          </a:p>
          <a:p>
            <a:pPr marL="0" lvl="1" indent="0">
              <a:spcBef>
                <a:spcPts val="1200"/>
              </a:spcBef>
              <a:buNone/>
            </a:pPr>
            <a:r>
              <a:rPr lang="fr-FR" sz="1600" b="1" u="sng" dirty="0" smtClean="0"/>
              <a:t>Nota</a:t>
            </a:r>
            <a:r>
              <a:rPr lang="fr-FR" sz="1600" i="1" dirty="0" smtClean="0"/>
              <a:t> </a:t>
            </a:r>
            <a:r>
              <a:rPr lang="fr-FR" sz="1400" i="1" dirty="0" smtClean="0"/>
              <a:t>: </a:t>
            </a:r>
            <a:r>
              <a:rPr lang="fr-FR" sz="1400" dirty="0" smtClean="0"/>
              <a:t>l’originalité de cette affaire résulte de ce que les parties avaient prévu que la gravité de la faute du dirigeant serait appréciée au sens de la jurisprudence sociale</a:t>
            </a:r>
            <a:r>
              <a:rPr lang="fr-FR" sz="1400" i="1" dirty="0" smtClean="0"/>
              <a:t>.</a:t>
            </a:r>
          </a:p>
          <a:p>
            <a:pPr marL="0" lvl="1" indent="0" algn="just">
              <a:buNone/>
            </a:pPr>
            <a:endParaRPr lang="fr-FR" sz="1600" dirty="0" smtClean="0"/>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3129772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(10/12)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lvl="1">
              <a:spcBef>
                <a:spcPts val="1200"/>
              </a:spcBef>
            </a:pPr>
            <a:r>
              <a:rPr lang="fr-FR" sz="1600" u="sng" dirty="0" smtClean="0"/>
              <a:t>CE</a:t>
            </a:r>
            <a:r>
              <a:rPr lang="fr-FR" sz="1600" u="sng" dirty="0"/>
              <a:t>, ch. 1-6, 8 juillet 2016, n° 386792</a:t>
            </a:r>
            <a:r>
              <a:rPr lang="fr-FR" sz="1600" dirty="0"/>
              <a:t> : application loi </a:t>
            </a:r>
            <a:r>
              <a:rPr lang="fr-FR" sz="1600" dirty="0" smtClean="0"/>
              <a:t>Hamon art. L. 23-10-1 du Code de commerce</a:t>
            </a:r>
          </a:p>
          <a:p>
            <a:pPr lvl="1">
              <a:spcBef>
                <a:spcPts val="1200"/>
              </a:spcBef>
            </a:pPr>
            <a:r>
              <a:rPr lang="fr-FR" sz="1600" dirty="0" smtClean="0"/>
              <a:t>Recours pour excès de pouvoir contre l’article 1</a:t>
            </a:r>
            <a:r>
              <a:rPr lang="fr-FR" sz="1600" baseline="30000" dirty="0" smtClean="0"/>
              <a:t>er</a:t>
            </a:r>
            <a:r>
              <a:rPr lang="fr-FR" sz="1600" dirty="0" smtClean="0"/>
              <a:t>-2° du décret du 28 octobre 2014 relatif à l’information des salariés en cas de cession d’entreprise</a:t>
            </a:r>
          </a:p>
          <a:p>
            <a:pPr marL="0" lvl="1" indent="0">
              <a:spcBef>
                <a:spcPts val="1200"/>
              </a:spcBef>
              <a:buNone/>
            </a:pPr>
            <a:r>
              <a:rPr lang="fr-FR" sz="1600" i="1" dirty="0" smtClean="0"/>
              <a:t>«</a:t>
            </a:r>
            <a:r>
              <a:rPr lang="fr-FR" sz="1600" dirty="0" smtClean="0"/>
              <a:t> </a:t>
            </a:r>
            <a:r>
              <a:rPr lang="fr-FR" sz="1600" i="1" dirty="0" smtClean="0"/>
              <a:t>La date de cession, par rapport à laquelle le délai de deux mois est déterminé, doit nécessairement s’entendre comme la date de conclusion de la vente et non comme celle du transfert de propriété… »</a:t>
            </a:r>
          </a:p>
          <a:p>
            <a:pPr marL="363600" lvl="1" indent="0">
              <a:buNone/>
            </a:pPr>
            <a:endParaRPr lang="fr-FR" sz="1600" i="1" dirty="0"/>
          </a:p>
          <a:p>
            <a:pPr marL="1588" lvl="1" indent="0">
              <a:buNone/>
            </a:pPr>
            <a:r>
              <a:rPr lang="fr-FR" sz="1600" dirty="0" smtClean="0"/>
              <a:t>Solution prise avant la « loi Macron » mais toujours d’actualité</a:t>
            </a:r>
            <a:endParaRPr lang="fr-FR" sz="1600" dirty="0"/>
          </a:p>
          <a:p>
            <a:pPr marL="0" lvl="1" indent="0" algn="just">
              <a:buNone/>
            </a:pPr>
            <a:endParaRPr lang="fr-FR" sz="1600" dirty="0" smtClean="0"/>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2205256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(11/12)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59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spcAft>
                <a:spcPts val="600"/>
              </a:spcAft>
              <a:buNone/>
            </a:pPr>
            <a:endParaRPr lang="fr-FR" b="1" dirty="0" smtClean="0"/>
          </a:p>
          <a:p>
            <a:pPr marL="630238" lvl="1" indent="-266700">
              <a:spcBef>
                <a:spcPts val="1200"/>
              </a:spcBef>
              <a:spcAft>
                <a:spcPts val="1200"/>
              </a:spcAft>
            </a:pPr>
            <a:r>
              <a:rPr lang="fr-FR" sz="1600" u="sng" dirty="0" err="1" smtClean="0"/>
              <a:t>Cass</a:t>
            </a:r>
            <a:r>
              <a:rPr lang="fr-FR" sz="1600" u="sng" dirty="0"/>
              <a:t>. com., 16 février 2016, n° 14-23.093</a:t>
            </a:r>
            <a:r>
              <a:rPr lang="fr-FR" sz="1600" dirty="0"/>
              <a:t> : abstention ne signifie pas veto</a:t>
            </a:r>
          </a:p>
          <a:p>
            <a:pPr marL="0" indent="0">
              <a:spcBef>
                <a:spcPts val="600"/>
              </a:spcBef>
              <a:spcAft>
                <a:spcPts val="1200"/>
              </a:spcAft>
              <a:buNone/>
            </a:pPr>
            <a:r>
              <a:rPr lang="fr-FR" sz="1600" dirty="0"/>
              <a:t>« </a:t>
            </a:r>
            <a:r>
              <a:rPr lang="fr-FR" sz="1600" i="1" dirty="0"/>
              <a:t>Vu l'article L. 227-6 du code de commerce et les statuts de la société tels que modifiés par l'assemblée générale du 17 décembre 2010 ; </a:t>
            </a:r>
            <a:r>
              <a:rPr lang="fr-FR" sz="1600" i="1" dirty="0" smtClean="0"/>
              <a:t>[…]				 </a:t>
            </a:r>
            <a:r>
              <a:rPr lang="fr-FR" sz="1600" i="1" dirty="0"/>
              <a:t/>
            </a:r>
            <a:br>
              <a:rPr lang="fr-FR" sz="1600" i="1" dirty="0"/>
            </a:br>
            <a:r>
              <a:rPr lang="fr-FR" sz="1600" i="1" dirty="0" smtClean="0"/>
              <a:t>Alors </a:t>
            </a:r>
            <a:r>
              <a:rPr lang="fr-FR" sz="1600" i="1" dirty="0"/>
              <a:t>que la simple abstention du président qui ne s'est pas opposé à la demande de l'administrateur de convertir le redressement en liquidation judiciaire de la société et qui n'a pas interjeté appel de la décision du tribunal de commerce ayant prononcé cette conversion ne vaut pas exercice de son droit de veto,  la </a:t>
            </a:r>
            <a:r>
              <a:rPr lang="fr-FR" sz="1600" i="1" dirty="0" smtClean="0"/>
              <a:t>Cour </a:t>
            </a:r>
            <a:r>
              <a:rPr lang="fr-FR" sz="1600" i="1" dirty="0"/>
              <a:t>d'appel a violé les textes susvisés. </a:t>
            </a:r>
            <a:r>
              <a:rPr lang="fr-FR" sz="1600" dirty="0" smtClean="0"/>
              <a:t>»</a:t>
            </a:r>
          </a:p>
          <a:p>
            <a:pPr marL="0" indent="0">
              <a:spcAft>
                <a:spcPts val="1200"/>
              </a:spcAft>
              <a:buNone/>
            </a:pPr>
            <a:r>
              <a:rPr lang="fr-FR" sz="1600" b="1" u="sng" dirty="0" smtClean="0"/>
              <a:t>Rappel</a:t>
            </a:r>
            <a:r>
              <a:rPr lang="fr-FR" sz="1600" dirty="0" smtClean="0"/>
              <a:t> </a:t>
            </a:r>
            <a:r>
              <a:rPr lang="fr-FR" sz="1800" dirty="0" smtClean="0"/>
              <a:t>: </a:t>
            </a:r>
            <a:r>
              <a:rPr lang="fr-FR" sz="1600" dirty="0" smtClean="0"/>
              <a:t>la loi laisse aux statuts le soin de fixer les conditions dans lesquelles la société est dirigée (L 227-5 du Code de Commerce)</a:t>
            </a:r>
          </a:p>
          <a:p>
            <a:pPr marL="0" indent="0">
              <a:spcAft>
                <a:spcPts val="1200"/>
              </a:spcAft>
              <a:buNone/>
            </a:pPr>
            <a:endParaRPr lang="fr-FR" sz="1600" dirty="0" smtClean="0"/>
          </a:p>
          <a:p>
            <a:pPr marL="630238" lvl="1" indent="-273050">
              <a:spcBef>
                <a:spcPts val="480"/>
              </a:spcBef>
              <a:spcAft>
                <a:spcPts val="1200"/>
              </a:spcAft>
            </a:pPr>
            <a:r>
              <a:rPr lang="fr-FR" sz="1600" u="sng" dirty="0" err="1"/>
              <a:t>Cass</a:t>
            </a:r>
            <a:r>
              <a:rPr lang="fr-FR" sz="1600" u="sng" dirty="0"/>
              <a:t>. </a:t>
            </a:r>
            <a:r>
              <a:rPr lang="fr-FR" sz="1600" u="sng" dirty="0" smtClean="0"/>
              <a:t>civ. 1</a:t>
            </a:r>
            <a:r>
              <a:rPr lang="fr-FR" sz="1600" u="sng" baseline="30000" dirty="0" smtClean="0"/>
              <a:t>ère</a:t>
            </a:r>
            <a:r>
              <a:rPr lang="fr-FR" sz="1600" u="sng" dirty="0" smtClean="0"/>
              <a:t>, 17 </a:t>
            </a:r>
            <a:r>
              <a:rPr lang="fr-FR" sz="1600" u="sng" dirty="0"/>
              <a:t>février 2016, n° </a:t>
            </a:r>
            <a:r>
              <a:rPr lang="fr-FR" sz="1600" u="sng" dirty="0" smtClean="0"/>
              <a:t>15-11.304</a:t>
            </a:r>
            <a:r>
              <a:rPr lang="fr-FR" sz="1600" dirty="0" smtClean="0"/>
              <a:t> </a:t>
            </a:r>
            <a:r>
              <a:rPr lang="fr-FR" sz="1600" dirty="0"/>
              <a:t>: </a:t>
            </a:r>
            <a:r>
              <a:rPr lang="fr-FR" sz="1600" dirty="0" smtClean="0"/>
              <a:t>s’agissant d’une association</a:t>
            </a:r>
            <a:endParaRPr lang="fr-FR" sz="1600" dirty="0"/>
          </a:p>
          <a:p>
            <a:pPr marL="0" indent="0" algn="just">
              <a:spcAft>
                <a:spcPts val="1200"/>
              </a:spcAft>
              <a:buNone/>
            </a:pPr>
            <a:endParaRPr lang="fr-FR" sz="1600" dirty="0"/>
          </a:p>
          <a:p>
            <a:pPr marL="0" indent="0" algn="just">
              <a:spcAft>
                <a:spcPts val="1200"/>
              </a:spcAft>
              <a:buNone/>
            </a:pPr>
            <a:endParaRPr lang="fr-FR" sz="1600" dirty="0" smtClean="0"/>
          </a:p>
          <a:p>
            <a:pPr marL="0" lvl="1" indent="0" algn="just">
              <a:buNone/>
            </a:pPr>
            <a:endParaRPr lang="fr-FR" sz="1600" dirty="0" smtClean="0"/>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1608176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a:pPr>
            <a:r>
              <a:rPr lang="fr-FR" dirty="0" smtClean="0"/>
              <a:t>La proposition de loi sur le devoir de vigilance (1/18)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0" indent="0" algn="ctr">
              <a:buNone/>
            </a:pPr>
            <a:endParaRPr lang="fr-FR" dirty="0" smtClean="0"/>
          </a:p>
          <a:p>
            <a:pPr marL="0" lvl="0" indent="0" algn="ctr">
              <a:buNone/>
            </a:pPr>
            <a:endParaRPr lang="fr-FR" dirty="0"/>
          </a:p>
          <a:p>
            <a:pPr marL="0" lvl="0" indent="0" algn="ctr">
              <a:buNone/>
            </a:pPr>
            <a:r>
              <a:rPr lang="fr-FR" sz="2400" b="1" dirty="0" smtClean="0"/>
              <a:t>Proposition </a:t>
            </a:r>
            <a:r>
              <a:rPr lang="fr-FR" sz="2400" b="1" dirty="0"/>
              <a:t>de loi « relative au devoir de vigilance des sociétés mères et des entreprises donneuses d’ordre »</a:t>
            </a:r>
          </a:p>
          <a:p>
            <a:pPr marL="0" lvl="0" indent="0" algn="ctr">
              <a:buNone/>
            </a:pPr>
            <a:endParaRPr lang="fr-FR" dirty="0"/>
          </a:p>
          <a:p>
            <a:pPr marL="0" lvl="0" indent="0" algn="ctr">
              <a:buNone/>
            </a:pPr>
            <a:r>
              <a:rPr lang="fr-FR" dirty="0"/>
              <a:t>Adoptée par l’Assemblée nationale en nouvelle lecture</a:t>
            </a:r>
          </a:p>
          <a:p>
            <a:pPr marL="0" lvl="0" indent="0" algn="ctr">
              <a:buNone/>
            </a:pPr>
            <a:endParaRPr lang="fr-FR" dirty="0"/>
          </a:p>
          <a:p>
            <a:pPr marL="0" lvl="0" indent="0" algn="ctr">
              <a:buNone/>
            </a:pPr>
            <a:r>
              <a:rPr lang="fr-FR" dirty="0"/>
              <a:t>Texte n° </a:t>
            </a:r>
            <a:r>
              <a:rPr lang="fr-FR" dirty="0" smtClean="0"/>
              <a:t>843</a:t>
            </a:r>
          </a:p>
          <a:p>
            <a:pPr marL="0" lvl="0" indent="0" algn="ctr">
              <a:buNone/>
            </a:pPr>
            <a:endParaRPr lang="fr-FR" dirty="0"/>
          </a:p>
          <a:p>
            <a:pPr marL="0" lvl="0" indent="0" algn="ctr">
              <a:buNone/>
            </a:pPr>
            <a:r>
              <a:rPr lang="fr-FR" dirty="0" smtClean="0"/>
              <a:t>Examen en séance publique au Sénat le 1</a:t>
            </a:r>
            <a:r>
              <a:rPr lang="fr-FR" baseline="30000" dirty="0" smtClean="0"/>
              <a:t>er</a:t>
            </a:r>
            <a:r>
              <a:rPr lang="fr-FR" dirty="0" smtClean="0"/>
              <a:t> février</a:t>
            </a:r>
            <a:endParaRPr lang="fr-FR" dirty="0"/>
          </a:p>
        </p:txBody>
      </p:sp>
    </p:spTree>
    <p:extLst>
      <p:ext uri="{BB962C8B-B14F-4D97-AF65-F5344CB8AC3E}">
        <p14:creationId xmlns:p14="http://schemas.microsoft.com/office/powerpoint/2010/main" val="935921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4"/>
            </a:pPr>
            <a:r>
              <a:rPr lang="fr-FR" dirty="0"/>
              <a:t>Bilan de la jurisprudence de l’année 2016 concernant le droit des sociétés et le droit du </a:t>
            </a:r>
            <a:r>
              <a:rPr lang="fr-FR" dirty="0" smtClean="0"/>
              <a:t>M&amp;A (12/12)</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lgn="just">
              <a:spcAft>
                <a:spcPts val="600"/>
              </a:spcAft>
              <a:buNone/>
            </a:pPr>
            <a:endParaRPr lang="fr-FR" b="1" dirty="0" smtClean="0"/>
          </a:p>
          <a:p>
            <a:pPr lvl="1">
              <a:spcBef>
                <a:spcPts val="1200"/>
              </a:spcBef>
              <a:spcAft>
                <a:spcPts val="1200"/>
              </a:spcAft>
            </a:pPr>
            <a:r>
              <a:rPr lang="fr-FR" sz="1600" u="sng" dirty="0" err="1" smtClean="0"/>
              <a:t>Cass</a:t>
            </a:r>
            <a:r>
              <a:rPr lang="fr-FR" sz="1600" u="sng" dirty="0"/>
              <a:t>. com., 7 juin 2016, n° 14-17.978</a:t>
            </a:r>
            <a:r>
              <a:rPr lang="fr-FR" sz="1600" dirty="0"/>
              <a:t> : sortie </a:t>
            </a:r>
            <a:r>
              <a:rPr lang="fr-FR" sz="1600" dirty="0" smtClean="0"/>
              <a:t>forcée pour un salarié </a:t>
            </a:r>
          </a:p>
          <a:p>
            <a:pPr marL="1588" lvl="1" indent="0">
              <a:buNone/>
            </a:pPr>
            <a:r>
              <a:rPr lang="fr-FR" sz="1600" dirty="0" smtClean="0"/>
              <a:t>Est licite l’engagement d’un actionnaire salarié (en l’occurrence dans un pacte) de céder à un prix minoré (« Bad </a:t>
            </a:r>
            <a:r>
              <a:rPr lang="fr-FR" sz="1600" dirty="0" err="1" smtClean="0"/>
              <a:t>Leaver</a:t>
            </a:r>
            <a:r>
              <a:rPr lang="fr-FR" sz="1600" dirty="0" smtClean="0"/>
              <a:t> ») ses actions s’il est licencié, dès lors que cet engagement est applicable à tout licenciement et ne sanctionne donc pas une faute de celui-ci</a:t>
            </a:r>
          </a:p>
          <a:p>
            <a:pPr marL="363600" lvl="1" indent="0">
              <a:buNone/>
            </a:pPr>
            <a:endParaRPr lang="fr-FR" sz="1600" dirty="0"/>
          </a:p>
          <a:p>
            <a:pPr marL="1588" lvl="1" indent="0">
              <a:buNone/>
            </a:pPr>
            <a:r>
              <a:rPr lang="fr-FR" sz="1600" b="1" u="sng" dirty="0" smtClean="0"/>
              <a:t>Rappel</a:t>
            </a:r>
            <a:r>
              <a:rPr lang="fr-FR" sz="1600" dirty="0" smtClean="0"/>
              <a:t> : art. L. 1331-2 du Code du travail interdit à un employeur d’infliger des amendes ou sanctions pécuniaires à ses salariés</a:t>
            </a:r>
            <a:endParaRPr lang="fr-FR" dirty="0" smtClean="0"/>
          </a:p>
          <a:p>
            <a:pPr marL="363600" lvl="1" indent="0">
              <a:buNone/>
            </a:pPr>
            <a:endParaRPr lang="fr-FR" sz="1600" dirty="0" smtClean="0"/>
          </a:p>
          <a:p>
            <a:pPr marL="363600" lvl="1" indent="0">
              <a:buNone/>
            </a:pPr>
            <a:endParaRPr lang="fr-FR" sz="1600" dirty="0" smtClean="0"/>
          </a:p>
          <a:p>
            <a:pPr marL="1588" lvl="1" indent="0">
              <a:buNone/>
            </a:pPr>
            <a:r>
              <a:rPr lang="fr-FR" sz="1600" dirty="0" smtClean="0"/>
              <a:t>En l’espèce, la clause s’applique également en cas de licenciement non disciplinaire et n’a donc pas un but spécifique de sanction</a:t>
            </a:r>
            <a:endParaRPr lang="fr-FR" sz="1600" dirty="0"/>
          </a:p>
          <a:p>
            <a:pPr marL="0" indent="0" algn="just">
              <a:spcAft>
                <a:spcPts val="1200"/>
              </a:spcAft>
              <a:buNone/>
            </a:pPr>
            <a:endParaRPr lang="fr-FR" sz="1600" dirty="0" smtClean="0"/>
          </a:p>
          <a:p>
            <a:pPr marL="0" lvl="1" indent="0" algn="just">
              <a:buNone/>
            </a:pPr>
            <a:endParaRPr lang="fr-FR" sz="1600" dirty="0" smtClean="0"/>
          </a:p>
          <a:p>
            <a:pPr marL="0" lvl="1" indent="0" algn="just">
              <a:buNone/>
            </a:pPr>
            <a:endParaRPr lang="fr-FR" sz="1600" dirty="0"/>
          </a:p>
          <a:p>
            <a:pPr marL="0" lvl="1" indent="0" algn="just">
              <a:buNone/>
            </a:pPr>
            <a:endParaRPr lang="fr-FR" sz="1600" dirty="0"/>
          </a:p>
        </p:txBody>
      </p:sp>
    </p:spTree>
    <p:extLst>
      <p:ext uri="{BB962C8B-B14F-4D97-AF65-F5344CB8AC3E}">
        <p14:creationId xmlns:p14="http://schemas.microsoft.com/office/powerpoint/2010/main" val="40593887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Actualité protection sociale </a:t>
            </a:r>
            <a:r>
              <a:rPr lang="fr-FR" dirty="0" smtClean="0"/>
              <a:t>des dirigeants</a:t>
            </a:r>
            <a:endParaRPr lang="fr-FR" dirty="0"/>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61</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Florence Duprat-Cerri</a:t>
            </a:r>
          </a:p>
        </p:txBody>
      </p:sp>
    </p:spTree>
    <p:extLst>
      <p:ext uri="{BB962C8B-B14F-4D97-AF65-F5344CB8AC3E}">
        <p14:creationId xmlns:p14="http://schemas.microsoft.com/office/powerpoint/2010/main" val="1692620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b="1" kern="2800" dirty="0">
                <a:solidFill>
                  <a:prstClr val="black"/>
                </a:solidFill>
              </a:rPr>
              <a:t>A</a:t>
            </a:r>
            <a:r>
              <a:rPr lang="fr-FR" b="1" kern="2800" dirty="0" smtClean="0">
                <a:solidFill>
                  <a:prstClr val="black"/>
                </a:solidFill>
              </a:rPr>
              <a:t>ffiliation </a:t>
            </a:r>
            <a:r>
              <a:rPr lang="fr-FR" b="1" kern="2800" dirty="0">
                <a:solidFill>
                  <a:prstClr val="black"/>
                </a:solidFill>
              </a:rPr>
              <a:t>des mandataires sociaux aux régimes de prévoyance/retraite </a:t>
            </a:r>
            <a:r>
              <a:rPr lang="fr-FR" b="1" kern="2800" dirty="0" smtClean="0">
                <a:solidFill>
                  <a:prstClr val="black"/>
                </a:solidFill>
              </a:rPr>
              <a:t>supplémentaire</a:t>
            </a:r>
          </a:p>
          <a:p>
            <a:pPr marL="342900" lvl="1" indent="-342900">
              <a:buFont typeface="Symbol" pitchFamily="18" charset="2"/>
              <a:buChar char="-"/>
            </a:pPr>
            <a:endParaRPr lang="fr-FR" b="1" kern="2800" dirty="0" smtClean="0">
              <a:solidFill>
                <a:prstClr val="black"/>
              </a:solidFill>
            </a:endParaRPr>
          </a:p>
          <a:p>
            <a:r>
              <a:rPr lang="fr-FR" sz="1800" b="1" dirty="0" smtClean="0"/>
              <a:t>« </a:t>
            </a:r>
            <a:r>
              <a:rPr lang="fr-FR" sz="1800" b="1" i="1" dirty="0" smtClean="0"/>
              <a:t>Les </a:t>
            </a:r>
            <a:r>
              <a:rPr lang="fr-FR" sz="1800" b="1" i="1" dirty="0"/>
              <a:t>mandataires sociaux </a:t>
            </a:r>
            <a:r>
              <a:rPr lang="fr-FR" sz="1800" b="1" i="1" u="sng" dirty="0"/>
              <a:t>titulaires d’un contrat de travail </a:t>
            </a:r>
            <a:r>
              <a:rPr lang="fr-FR" sz="1800" i="1" dirty="0"/>
              <a:t>bénéficient des mêmes garanties que l’ensemble des salariés ou, des salariés de leur catégorie, à raison de leur appartenance ou non, en tant que salariés, à cette catégorie.</a:t>
            </a:r>
          </a:p>
          <a:p>
            <a:pPr marL="0" indent="0">
              <a:buNone/>
            </a:pPr>
            <a:endParaRPr lang="fr-FR" sz="1800" i="1" dirty="0"/>
          </a:p>
          <a:p>
            <a:r>
              <a:rPr lang="fr-FR" sz="1800" i="1" dirty="0"/>
              <a:t>En revanche, </a:t>
            </a:r>
            <a:r>
              <a:rPr lang="fr-FR" sz="1800" b="1" i="1" dirty="0"/>
              <a:t>ils ne peuvent, en tant que tels et à eux seuls, constituer une catégorie objective pour le bénéfice de l’exemption d’assiette</a:t>
            </a:r>
            <a:r>
              <a:rPr lang="fr-FR" sz="1800" b="1" dirty="0" smtClean="0"/>
              <a:t>.</a:t>
            </a:r>
            <a:r>
              <a:rPr lang="fr-FR" sz="1800" b="1" dirty="0"/>
              <a:t> » </a:t>
            </a:r>
            <a:r>
              <a:rPr lang="fr-FR" sz="1800" dirty="0" smtClean="0"/>
              <a:t>(Circulaire </a:t>
            </a:r>
            <a:r>
              <a:rPr lang="fr-FR" sz="1800" dirty="0"/>
              <a:t>DSS du 25 septembre </a:t>
            </a:r>
            <a:r>
              <a:rPr lang="fr-FR" sz="1800" dirty="0" smtClean="0"/>
              <a:t>2013) </a:t>
            </a:r>
            <a:endParaRPr lang="fr-FR" sz="1800" dirty="0"/>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3681012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(2/8)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b="1" dirty="0"/>
              <a:t>Affiliation des mandataires sociaux aux régimes de prévoyance/retraite </a:t>
            </a:r>
            <a:r>
              <a:rPr lang="fr-FR" b="1" dirty="0" smtClean="0"/>
              <a:t>supplémentaire</a:t>
            </a:r>
          </a:p>
          <a:p>
            <a:pPr marL="0" lvl="1" indent="0">
              <a:buNone/>
            </a:pPr>
            <a:endParaRPr lang="fr-FR" b="1" kern="2800" dirty="0" smtClean="0">
              <a:solidFill>
                <a:prstClr val="black"/>
              </a:solidFill>
            </a:endParaRPr>
          </a:p>
          <a:p>
            <a:pPr marL="266700" indent="-266700"/>
            <a:r>
              <a:rPr lang="fr-FR" sz="1800" b="1" dirty="0"/>
              <a:t>« </a:t>
            </a:r>
            <a:r>
              <a:rPr lang="fr-FR" sz="1800" b="1" i="1" dirty="0"/>
              <a:t>Les mandataires sociaux non titulaires d’un contrat de travail mais assimilés aux salariés en application de l’article L. 311-3 du code de la sécurité sociale </a:t>
            </a:r>
            <a:r>
              <a:rPr lang="fr-FR" sz="1800" i="1" u="sng" dirty="0"/>
              <a:t>peuvent</a:t>
            </a:r>
            <a:r>
              <a:rPr lang="fr-FR" sz="1800" i="1" dirty="0"/>
              <a:t> être rattachés au contrat liant l’entreprise à l’organisme assureur </a:t>
            </a:r>
            <a:r>
              <a:rPr lang="fr-FR" sz="1800" i="1" u="sng" dirty="0"/>
              <a:t>lorsqu’une décision du conseil d’administration (ou équivalent) de l’entreprise le prévoit.</a:t>
            </a:r>
          </a:p>
          <a:p>
            <a:pPr marL="266700" indent="0">
              <a:buNone/>
            </a:pPr>
            <a:r>
              <a:rPr lang="fr-FR" sz="1800" i="1" dirty="0"/>
              <a:t> </a:t>
            </a:r>
            <a:r>
              <a:rPr lang="fr-FR" sz="1800" i="1" u="sng" dirty="0"/>
              <a:t>Une copie du procès-verbal de la séance de l’organe gestionnaire actant cette décision est alors tenue à la disposition du contrôleur de </a:t>
            </a:r>
            <a:r>
              <a:rPr lang="fr-FR" sz="1800" i="1" u="sng" dirty="0" smtClean="0"/>
              <a:t>l’URSSAF</a:t>
            </a:r>
            <a:r>
              <a:rPr lang="fr-FR" sz="1800" i="1" dirty="0" smtClean="0"/>
              <a:t> </a:t>
            </a:r>
            <a:r>
              <a:rPr lang="fr-FR" sz="1800" dirty="0" smtClean="0"/>
              <a:t>» </a:t>
            </a:r>
            <a:r>
              <a:rPr lang="fr-FR" sz="1800" b="1" dirty="0" smtClean="0"/>
              <a:t> </a:t>
            </a:r>
            <a:r>
              <a:rPr lang="fr-FR" sz="1800" dirty="0"/>
              <a:t>(Circulaire DSS 25 septembre 2013</a:t>
            </a:r>
            <a:r>
              <a:rPr lang="fr-FR" sz="1800" dirty="0" smtClean="0"/>
              <a:t>)</a:t>
            </a:r>
            <a:endParaRPr lang="fr-FR" sz="1600" dirty="0"/>
          </a:p>
        </p:txBody>
      </p:sp>
    </p:spTree>
    <p:extLst>
      <p:ext uri="{BB962C8B-B14F-4D97-AF65-F5344CB8AC3E}">
        <p14:creationId xmlns:p14="http://schemas.microsoft.com/office/powerpoint/2010/main" val="33737639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(3/8)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b="1" dirty="0"/>
              <a:t>Affiliation des mandataires sociaux aux régimes de prévoyance/retraite </a:t>
            </a:r>
            <a:r>
              <a:rPr lang="fr-FR" b="1" dirty="0" smtClean="0"/>
              <a:t>supplémentaire</a:t>
            </a:r>
          </a:p>
          <a:p>
            <a:pPr marL="0" lvl="1" indent="0">
              <a:buNone/>
            </a:pPr>
            <a:endParaRPr lang="fr-FR" b="1" kern="2800" dirty="0" smtClean="0">
              <a:solidFill>
                <a:prstClr val="black"/>
              </a:solidFill>
            </a:endParaRPr>
          </a:p>
          <a:p>
            <a:r>
              <a:rPr lang="fr-FR" sz="1800" b="1" dirty="0" smtClean="0"/>
              <a:t>«</a:t>
            </a:r>
            <a:r>
              <a:rPr lang="fr-FR" sz="1800" b="1" dirty="0"/>
              <a:t> En l’absence de décision du C</a:t>
            </a:r>
            <a:r>
              <a:rPr lang="fr-FR" sz="1800" b="1" dirty="0" smtClean="0"/>
              <a:t>onseil </a:t>
            </a:r>
            <a:r>
              <a:rPr lang="fr-FR" sz="1800" b="1" dirty="0"/>
              <a:t>d’administration, </a:t>
            </a:r>
            <a:r>
              <a:rPr lang="fr-FR" sz="1800" i="1" dirty="0"/>
              <a:t>la seule hypothèse où le mandataire social peut être rattaché à une catégorie bénéficiaire d’un régime de protection sociale complémentaire, et la contribution patronale versée à son profit être exonérée, est l’hypothèse où la catégorie bénéficiaire du régime est définie par référence au champ de la convention AGIRC dans la mesure où les mandataires sociaux sont expressément visés à l’article 4 de cette </a:t>
            </a:r>
            <a:r>
              <a:rPr lang="fr-FR" sz="1800" i="1" dirty="0" smtClean="0"/>
              <a:t>convention </a:t>
            </a:r>
            <a:r>
              <a:rPr lang="fr-FR" sz="1800" dirty="0" smtClean="0"/>
              <a:t>»</a:t>
            </a:r>
            <a:r>
              <a:rPr lang="fr-FR" sz="1800" i="1" dirty="0" smtClean="0"/>
              <a:t> </a:t>
            </a:r>
            <a:r>
              <a:rPr lang="fr-FR" sz="1800" dirty="0"/>
              <a:t>(circulaire ACOSS 4 février 2014). </a:t>
            </a:r>
            <a:endParaRPr lang="fr-FR" sz="1800" b="1" dirty="0"/>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3394786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(4/8)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65</a:t>
            </a:fld>
            <a:endParaRPr lang="en-GB" dirty="0"/>
          </a:p>
        </p:txBody>
      </p:sp>
      <p:sp>
        <p:nvSpPr>
          <p:cNvPr id="3" name="Espace réservé du texte 2"/>
          <p:cNvSpPr>
            <a:spLocks noGrp="1"/>
          </p:cNvSpPr>
          <p:nvPr>
            <p:ph type="body" sz="quarter" idx="11"/>
          </p:nvPr>
        </p:nvSpPr>
        <p:spPr>
          <a:xfrm>
            <a:off x="468464" y="1412776"/>
            <a:ext cx="8280000" cy="4829616"/>
          </a:xfrm>
        </p:spPr>
        <p:txBody>
          <a:bodyPr/>
          <a:lstStyle/>
          <a:p>
            <a:pPr marL="0" lvl="1" indent="0">
              <a:buNone/>
            </a:pPr>
            <a:r>
              <a:rPr lang="fr-FR" b="1" kern="2800" dirty="0">
                <a:solidFill>
                  <a:prstClr val="black"/>
                </a:solidFill>
              </a:rPr>
              <a:t>A</a:t>
            </a:r>
            <a:r>
              <a:rPr lang="fr-FR" b="1" kern="2800" dirty="0" smtClean="0">
                <a:solidFill>
                  <a:prstClr val="black"/>
                </a:solidFill>
              </a:rPr>
              <a:t>ffiliation </a:t>
            </a:r>
            <a:r>
              <a:rPr lang="fr-FR" b="1" kern="2800" dirty="0">
                <a:solidFill>
                  <a:prstClr val="black"/>
                </a:solidFill>
              </a:rPr>
              <a:t>des mandataires sociaux aux régimes de prévoyance/retraite </a:t>
            </a:r>
            <a:r>
              <a:rPr lang="fr-FR" b="1" kern="2800" dirty="0" smtClean="0">
                <a:solidFill>
                  <a:prstClr val="black"/>
                </a:solidFill>
              </a:rPr>
              <a:t>supplémentaire</a:t>
            </a:r>
          </a:p>
          <a:p>
            <a:pPr marL="342900" lvl="1" indent="-342900">
              <a:buFont typeface="Symbol" pitchFamily="18" charset="2"/>
              <a:buChar char="-"/>
            </a:pPr>
            <a:endParaRPr lang="fr-FR" b="1" kern="2800" dirty="0" smtClean="0">
              <a:solidFill>
                <a:prstClr val="black"/>
              </a:solidFill>
            </a:endParaRPr>
          </a:p>
          <a:p>
            <a:r>
              <a:rPr lang="fr-FR" sz="1800" dirty="0"/>
              <a:t>« </a:t>
            </a:r>
            <a:r>
              <a:rPr lang="fr-FR" sz="1800" i="1" dirty="0"/>
              <a:t>Si le dispositif est réservé à une ou plusieurs catégories de salariés, les mandataires ne peuvent alors être rattachés ou appartenir au dispositif, pour le bénéfice de l’exemption d’assiette, que s’ils remplissent eux-mêmes le ou les critères retenus (par exemple, si la catégorie est établie à raison du critère n</a:t>
            </a:r>
            <a:r>
              <a:rPr lang="fr-FR" sz="1800" i="1" dirty="0" smtClean="0"/>
              <a:t>° 2  </a:t>
            </a:r>
            <a:r>
              <a:rPr lang="fr-FR" sz="1800" dirty="0"/>
              <a:t>[tranches de cotisations pour les régimes AGIRC ARRCO], </a:t>
            </a:r>
            <a:r>
              <a:rPr lang="fr-FR" sz="1800" i="1" dirty="0"/>
              <a:t>en fonction de la rémunération versée au mandataire). S’ils ne remplissent pas les critères, l’exemption d’assiette n’est pas appliquée pour la contribution employeur au titre du mandataire ; l’exemption d’assiette n’est pas en revanche remise en cause pour les autres salariés</a:t>
            </a:r>
            <a:r>
              <a:rPr lang="fr-FR" sz="1800" dirty="0"/>
              <a:t> </a:t>
            </a:r>
            <a:r>
              <a:rPr lang="fr-FR" sz="1800" dirty="0" smtClean="0"/>
              <a:t>» </a:t>
            </a:r>
            <a:r>
              <a:rPr lang="fr-FR" sz="1800" dirty="0"/>
              <a:t>(Circulaire DSS 25 septembre 2013). </a:t>
            </a:r>
          </a:p>
          <a:p>
            <a:endParaRPr lang="fr-FR" sz="1800" dirty="0"/>
          </a:p>
          <a:p>
            <a:pPr marL="0" indent="0">
              <a:buNone/>
            </a:pPr>
            <a:r>
              <a:rPr lang="fr-FR" sz="1800" u="sng" dirty="0" smtClean="0"/>
              <a:t>Exemple</a:t>
            </a:r>
            <a:r>
              <a:rPr lang="fr-FR" sz="1800" dirty="0" smtClean="0"/>
              <a:t> : </a:t>
            </a:r>
            <a:r>
              <a:rPr lang="fr-FR" sz="1800" dirty="0"/>
              <a:t>un régime de retraite supplémentaire réservé aux ouvriers et employés au sens de la convention collective applicable n’autorise pas un rattachement du mandataire social à ce régime (circulaire ACOSS 4 février 2014).</a:t>
            </a:r>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39337872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(5/8)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66</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en-GB" b="1" dirty="0"/>
              <a:t>Position de la jurisprudence sur les </a:t>
            </a:r>
            <a:r>
              <a:rPr lang="en-GB" b="1" dirty="0" err="1"/>
              <a:t>mandataires</a:t>
            </a:r>
            <a:r>
              <a:rPr lang="en-GB" b="1" dirty="0"/>
              <a:t> </a:t>
            </a:r>
            <a:r>
              <a:rPr lang="en-GB" b="1" dirty="0" err="1" smtClean="0"/>
              <a:t>sociaux</a:t>
            </a:r>
            <a:endParaRPr lang="en-GB" b="1" dirty="0" smtClean="0"/>
          </a:p>
          <a:p>
            <a:pPr marL="0" lvl="1" indent="0">
              <a:buNone/>
            </a:pPr>
            <a:endParaRPr lang="fr-FR" b="1" kern="2800" dirty="0" smtClean="0">
              <a:solidFill>
                <a:prstClr val="black"/>
              </a:solidFill>
            </a:endParaRPr>
          </a:p>
          <a:p>
            <a:pPr>
              <a:spcAft>
                <a:spcPts val="1200"/>
              </a:spcAft>
            </a:pPr>
            <a:r>
              <a:rPr lang="fr-FR" sz="1800" dirty="0" err="1" smtClean="0"/>
              <a:t>Cass</a:t>
            </a:r>
            <a:r>
              <a:rPr lang="fr-FR" sz="1800" dirty="0" smtClean="0"/>
              <a:t>. civ. 2</a:t>
            </a:r>
            <a:r>
              <a:rPr lang="fr-FR" sz="1800" baseline="30000" dirty="0" smtClean="0"/>
              <a:t>ème</a:t>
            </a:r>
            <a:r>
              <a:rPr lang="fr-FR" sz="1800" dirty="0" smtClean="0"/>
              <a:t>, 10 </a:t>
            </a:r>
            <a:r>
              <a:rPr lang="fr-FR" sz="1800" dirty="0"/>
              <a:t>juillet </a:t>
            </a:r>
            <a:r>
              <a:rPr lang="fr-FR" sz="1800" dirty="0" smtClean="0"/>
              <a:t>2014, n</a:t>
            </a:r>
            <a:r>
              <a:rPr lang="fr-FR" sz="1800" dirty="0"/>
              <a:t>° </a:t>
            </a:r>
            <a:r>
              <a:rPr lang="fr-FR" sz="1800" dirty="0" smtClean="0"/>
              <a:t>13-21.101 : </a:t>
            </a:r>
          </a:p>
          <a:p>
            <a:pPr marL="361950" indent="0">
              <a:buNone/>
            </a:pPr>
            <a:r>
              <a:rPr lang="fr-FR" sz="1800" dirty="0" smtClean="0"/>
              <a:t>«</a:t>
            </a:r>
            <a:r>
              <a:rPr lang="fr-FR" sz="1800" dirty="0"/>
              <a:t>  </a:t>
            </a:r>
            <a:r>
              <a:rPr lang="fr-FR" sz="1800" i="1" dirty="0"/>
              <a:t>aucun texte n'oblige à ouvrir le système de garanties complémentaires à la catégorie plus large des cadres relevant de la convention AGIRC afin d´y rattacher les mandataires sociaux ; qu'au contraire, la circulaire DSS/ 5B/ 2009/ 32 du 30 janvier 2009 précise expressément que constituent une catégorie objective de personnel les cadres dirigeants visés par l'article </a:t>
            </a:r>
            <a:r>
              <a:rPr lang="fr-FR" sz="1800" i="1" dirty="0" smtClean="0"/>
              <a:t>L.3111-2 </a:t>
            </a:r>
            <a:r>
              <a:rPr lang="fr-FR" sz="1800" i="1" dirty="0"/>
              <a:t>du code du travail ; </a:t>
            </a:r>
            <a:r>
              <a:rPr lang="fr-FR" sz="1800" b="1" i="1" dirty="0"/>
              <a:t>que la circonstance qu'en pratique seuls les mandataires sociaux appartiennent à cette catégorie ne remet pas en cause le caractère collectif du système de garanties</a:t>
            </a:r>
            <a:r>
              <a:rPr lang="fr-FR" sz="1800" i="1" dirty="0"/>
              <a:t>, l'exonération prévue par l'article L. 242-1, alinéa 6, n'étant pas limitée aux contributions versées au profit de plusieurs salariés bénéficiaires des garanties souscrites ; qu'il importe peu que les personnes concernées ne bénéficient pas de l'assurance chômage et ne soient pas liées à l'entreprise par un contrat de travail </a:t>
            </a:r>
            <a:r>
              <a:rPr lang="fr-FR" sz="1800" dirty="0"/>
              <a:t>».</a:t>
            </a:r>
            <a:endParaRPr lang="en-GB" sz="1800" dirty="0"/>
          </a:p>
          <a:p>
            <a:pPr marL="361950" lvl="1" indent="0" algn="just">
              <a:buFont typeface="Symbol" pitchFamily="18" charset="2"/>
              <a:buChar char="-"/>
            </a:pPr>
            <a:endParaRPr lang="fr-FR" sz="1600" dirty="0"/>
          </a:p>
        </p:txBody>
      </p:sp>
    </p:spTree>
    <p:extLst>
      <p:ext uri="{BB962C8B-B14F-4D97-AF65-F5344CB8AC3E}">
        <p14:creationId xmlns:p14="http://schemas.microsoft.com/office/powerpoint/2010/main" val="19013638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(6/8)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indent="0">
              <a:buNone/>
            </a:pPr>
            <a:r>
              <a:rPr lang="fr-FR" sz="1800" b="1" dirty="0"/>
              <a:t>Directive du 16 avril 2014 relative aux prescriptions minimales visant à accroître la mobilité des travailleurs entre les États membres en améliorant l'acquisition et la préservation des droits à pension complémentaire</a:t>
            </a:r>
          </a:p>
          <a:p>
            <a:pPr marL="342900" lvl="1" indent="-342900">
              <a:buFont typeface="Symbol" pitchFamily="18" charset="2"/>
              <a:buChar char="-"/>
            </a:pPr>
            <a:endParaRPr lang="fr-FR" b="1" kern="2800" dirty="0" smtClean="0">
              <a:solidFill>
                <a:prstClr val="black"/>
              </a:solidFill>
            </a:endParaRPr>
          </a:p>
          <a:p>
            <a:pPr marL="0" indent="0">
              <a:spcAft>
                <a:spcPts val="1200"/>
              </a:spcAft>
              <a:buNone/>
            </a:pPr>
            <a:r>
              <a:rPr lang="fr-FR" sz="1800" b="1" u="sng" dirty="0"/>
              <a:t>Principales contraintes posées par la Directive</a:t>
            </a:r>
            <a:r>
              <a:rPr lang="fr-FR" sz="1800" b="1" dirty="0"/>
              <a:t> </a:t>
            </a:r>
            <a:r>
              <a:rPr lang="fr-FR" sz="1800" dirty="0"/>
              <a:t> </a:t>
            </a:r>
            <a:r>
              <a:rPr lang="fr-FR" sz="1800" dirty="0" smtClean="0"/>
              <a:t>:</a:t>
            </a:r>
            <a:endParaRPr lang="fr-FR" sz="1800" dirty="0"/>
          </a:p>
          <a:p>
            <a:pPr lvl="0">
              <a:buFont typeface="+mj-lt"/>
              <a:buAutoNum type="arabicPeriod"/>
            </a:pPr>
            <a:r>
              <a:rPr lang="fr-FR" sz="1800" dirty="0" smtClean="0"/>
              <a:t>Lorsqu'une </a:t>
            </a:r>
            <a:r>
              <a:rPr lang="fr-FR" sz="1800" dirty="0"/>
              <a:t>période d'acquisition, un délai d'attente ou les deux sont appliqués, la période cumulée totale </a:t>
            </a:r>
            <a:r>
              <a:rPr lang="fr-FR" sz="1800" b="1" dirty="0"/>
              <a:t>n'excède en aucun cas trois ans</a:t>
            </a:r>
            <a:r>
              <a:rPr lang="fr-FR" sz="1800" dirty="0"/>
              <a:t> pour les travailleurs </a:t>
            </a:r>
            <a:r>
              <a:rPr lang="fr-FR" sz="1800" dirty="0" smtClean="0"/>
              <a:t>sortants ;</a:t>
            </a:r>
            <a:endParaRPr lang="fr-FR" sz="1800" dirty="0"/>
          </a:p>
          <a:p>
            <a:pPr marL="0" indent="0">
              <a:spcAft>
                <a:spcPts val="1200"/>
              </a:spcAft>
              <a:buNone/>
            </a:pPr>
            <a:r>
              <a:rPr lang="fr-FR" sz="1800" b="1" dirty="0"/>
              <a:t>Conséquence</a:t>
            </a:r>
            <a:r>
              <a:rPr lang="fr-FR" sz="1800" dirty="0"/>
              <a:t> : après trois ans d’ancienneté dans l’entreprise, le bénéficiaire doit avoir des droits acquis dans le cadre du régime de retraite</a:t>
            </a:r>
            <a:r>
              <a:rPr lang="fr-FR" sz="1800" dirty="0" smtClean="0"/>
              <a:t>.</a:t>
            </a:r>
            <a:endParaRPr lang="fr-FR" sz="1800" dirty="0"/>
          </a:p>
          <a:p>
            <a:pPr>
              <a:buFont typeface="+mj-lt"/>
              <a:buAutoNum type="arabicPeriod" startAt="2"/>
            </a:pPr>
            <a:r>
              <a:rPr lang="fr-FR" sz="1800" dirty="0" smtClean="0"/>
              <a:t>Lorsqu'un </a:t>
            </a:r>
            <a:r>
              <a:rPr lang="fr-FR" sz="1800" dirty="0"/>
              <a:t>âge minimal est fixé pour l'acquisition de droits à pension, celui-ci </a:t>
            </a:r>
            <a:r>
              <a:rPr lang="fr-FR" sz="1800" b="1" dirty="0"/>
              <a:t>n'est pas supérieur à 21 ans </a:t>
            </a:r>
            <a:r>
              <a:rPr lang="fr-FR" sz="1800" dirty="0"/>
              <a:t>pour les travailleurs sortants;</a:t>
            </a:r>
          </a:p>
          <a:p>
            <a:pPr marL="0" indent="0">
              <a:buNone/>
            </a:pPr>
            <a:r>
              <a:rPr lang="fr-FR" sz="1800" b="1" dirty="0"/>
              <a:t>Conséquence</a:t>
            </a:r>
            <a:r>
              <a:rPr lang="fr-FR" sz="1800" dirty="0"/>
              <a:t> : l’acquisition des droits ne peut être subordonnée au fait d’avoir atteint l’âge légal de la retraite, même si les prestations ne seront versées qu’au moment de la retraite.</a:t>
            </a:r>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1882343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(7/8)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indent="0">
              <a:buNone/>
            </a:pPr>
            <a:r>
              <a:rPr lang="fr-FR" sz="1800" b="1" dirty="0"/>
              <a:t>Directive du 16 avril 2014 relative aux prescriptions minimales visant à accroître la mobilité des travailleurs entre les États membres en améliorant l'acquisition et la préservation des droits à pension complémentaire</a:t>
            </a:r>
          </a:p>
          <a:p>
            <a:pPr marL="342900" lvl="1" indent="-342900">
              <a:buFont typeface="Symbol" pitchFamily="18" charset="2"/>
              <a:buChar char="-"/>
            </a:pPr>
            <a:endParaRPr lang="fr-FR" sz="1050" b="1" kern="2800" dirty="0" smtClean="0">
              <a:solidFill>
                <a:prstClr val="black"/>
              </a:solidFill>
            </a:endParaRPr>
          </a:p>
          <a:p>
            <a:pPr marL="0" indent="0">
              <a:spcAft>
                <a:spcPts val="1200"/>
              </a:spcAft>
              <a:buNone/>
            </a:pPr>
            <a:r>
              <a:rPr lang="fr-FR" sz="1800" b="1" u="sng" dirty="0" smtClean="0"/>
              <a:t>Difficultés</a:t>
            </a:r>
            <a:r>
              <a:rPr lang="fr-FR" sz="1800" b="1" dirty="0" smtClean="0"/>
              <a:t> </a:t>
            </a:r>
            <a:r>
              <a:rPr lang="fr-FR" sz="1800" dirty="0" smtClean="0"/>
              <a:t>: </a:t>
            </a:r>
            <a:endParaRPr lang="fr-FR" sz="1800" dirty="0"/>
          </a:p>
          <a:p>
            <a:pPr marL="0" indent="0">
              <a:spcAft>
                <a:spcPts val="1200"/>
              </a:spcAft>
              <a:buNone/>
            </a:pPr>
            <a:r>
              <a:rPr lang="fr-FR" sz="1800" dirty="0" smtClean="0"/>
              <a:t>A </a:t>
            </a:r>
            <a:r>
              <a:rPr lang="fr-FR" sz="1800" dirty="0"/>
              <a:t>ce jour les régimes de retraite à prestations définies relevant de l’article L </a:t>
            </a:r>
            <a:r>
              <a:rPr lang="fr-FR" sz="1800" dirty="0" smtClean="0"/>
              <a:t>137-11 </a:t>
            </a:r>
            <a:r>
              <a:rPr lang="fr-FR" sz="1800" dirty="0"/>
              <a:t>du Code de la sécurité sociale doivent avoir les caractéristiques suivantes pour bénéficier du régime sociale de « faveur » prévu par cet article :</a:t>
            </a:r>
          </a:p>
          <a:p>
            <a:pPr>
              <a:spcAft>
                <a:spcPts val="1200"/>
              </a:spcAft>
            </a:pPr>
            <a:r>
              <a:rPr lang="fr-FR" sz="1800" dirty="0"/>
              <a:t>Il n’existe </a:t>
            </a:r>
            <a:r>
              <a:rPr lang="fr-FR" sz="1800" b="1" dirty="0"/>
              <a:t>aucun droit acquis</a:t>
            </a:r>
            <a:r>
              <a:rPr lang="fr-FR" sz="1800" dirty="0"/>
              <a:t> aux prestations de retraite pour le bénéficiaire potentiel s’il quitte l’entreprise avant la liquidation de sa retraite de base, sauf quelques rares exceptions (décès, licenciement après 55 ans sous réserve de ne reprendre aucune activité professionnelle jusqu’à la retraite, invalidité </a:t>
            </a:r>
            <a:r>
              <a:rPr lang="fr-FR" sz="1800" dirty="0" smtClean="0"/>
              <a:t>2</a:t>
            </a:r>
            <a:r>
              <a:rPr lang="fr-FR" sz="1800" baseline="30000" dirty="0"/>
              <a:t>e</a:t>
            </a:r>
            <a:r>
              <a:rPr lang="fr-FR" sz="1800" dirty="0" smtClean="0"/>
              <a:t> </a:t>
            </a:r>
            <a:r>
              <a:rPr lang="fr-FR" sz="1800" dirty="0"/>
              <a:t>et </a:t>
            </a:r>
            <a:r>
              <a:rPr lang="fr-FR" sz="1800" dirty="0" smtClean="0"/>
              <a:t>3</a:t>
            </a:r>
            <a:r>
              <a:rPr lang="fr-FR" sz="1800" baseline="30000" dirty="0" smtClean="0"/>
              <a:t>e</a:t>
            </a:r>
            <a:r>
              <a:rPr lang="fr-FR" sz="1800" dirty="0" smtClean="0"/>
              <a:t> </a:t>
            </a:r>
            <a:r>
              <a:rPr lang="fr-FR" sz="1800" dirty="0"/>
              <a:t>catégorie et préretraite) ;</a:t>
            </a:r>
          </a:p>
          <a:p>
            <a:r>
              <a:rPr lang="fr-FR" sz="1800" dirty="0"/>
              <a:t> les droits </a:t>
            </a:r>
            <a:r>
              <a:rPr lang="fr-FR" sz="1800" b="1" dirty="0"/>
              <a:t>ne sont pas individualisables </a:t>
            </a:r>
            <a:r>
              <a:rPr lang="fr-FR" sz="1800" dirty="0"/>
              <a:t>pour le bénéficiaire tant qu’il n’a pas rempli cette condition puisque le régime n’est pas à droits acquis.</a:t>
            </a:r>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28601491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5"/>
            </a:pPr>
            <a:r>
              <a:rPr lang="fr-FR" dirty="0" smtClean="0"/>
              <a:t>Actualité protection sociale du dirigeant (8/8)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69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indent="0">
              <a:buNone/>
            </a:pPr>
            <a:r>
              <a:rPr lang="fr-FR" sz="1800" b="1" dirty="0"/>
              <a:t>Directive du 16 avril 2014 relative aux prescriptions minimales visant à accroître la mobilité des travailleurs entre les États membres en améliorant l'acquisition et la préservation des droits à pension complémentaire</a:t>
            </a:r>
          </a:p>
          <a:p>
            <a:pPr marL="342900" lvl="1" indent="-342900">
              <a:buFont typeface="Symbol" pitchFamily="18" charset="2"/>
              <a:buChar char="-"/>
            </a:pPr>
            <a:endParaRPr lang="fr-FR" b="1" kern="2800" dirty="0" smtClean="0">
              <a:solidFill>
                <a:prstClr val="black"/>
              </a:solidFill>
            </a:endParaRPr>
          </a:p>
          <a:p>
            <a:pPr marL="0" indent="0">
              <a:spcAft>
                <a:spcPts val="1200"/>
              </a:spcAft>
              <a:buNone/>
            </a:pPr>
            <a:r>
              <a:rPr lang="fr-FR" sz="1800" b="1" u="sng" dirty="0" smtClean="0"/>
              <a:t>Autre difficulté</a:t>
            </a:r>
            <a:r>
              <a:rPr lang="fr-FR" sz="1800" b="1" dirty="0" smtClean="0"/>
              <a:t> </a:t>
            </a:r>
            <a:r>
              <a:rPr lang="fr-FR" sz="1800" dirty="0" smtClean="0"/>
              <a:t>: </a:t>
            </a:r>
            <a:endParaRPr lang="fr-FR" sz="1800" dirty="0"/>
          </a:p>
          <a:p>
            <a:pPr marL="361950" indent="0">
              <a:spcAft>
                <a:spcPts val="1200"/>
              </a:spcAft>
              <a:buNone/>
            </a:pPr>
            <a:r>
              <a:rPr lang="fr-FR" sz="1800" dirty="0" smtClean="0"/>
              <a:t>La </a:t>
            </a:r>
            <a:r>
              <a:rPr lang="fr-FR" sz="1800" dirty="0"/>
              <a:t>directive n’est pas compatible avec les exigences posées actuellement par la loi « Macron » pour les mandataires sociaux de société cotées, lesquelles prévoient que l’acquisition de droits potentiels est </a:t>
            </a:r>
            <a:r>
              <a:rPr lang="fr-FR" sz="1800" b="1" dirty="0"/>
              <a:t>subordonnée au fait de remplir des conditions de performance</a:t>
            </a:r>
            <a:r>
              <a:rPr lang="fr-FR" sz="1800" dirty="0"/>
              <a:t>.</a:t>
            </a:r>
          </a:p>
          <a:p>
            <a:pPr marL="0" indent="0">
              <a:buNone/>
            </a:pPr>
            <a:endParaRPr lang="fr-FR" sz="1800" dirty="0" smtClean="0"/>
          </a:p>
          <a:p>
            <a:pPr marL="1071563" indent="-536575">
              <a:buNone/>
            </a:pPr>
            <a:r>
              <a:rPr lang="fr-FR" sz="1800" dirty="0" smtClean="0">
                <a:sym typeface="Wingdings" panose="05000000000000000000" pitchFamily="2" charset="2"/>
              </a:rPr>
              <a:t> 	</a:t>
            </a:r>
            <a:r>
              <a:rPr lang="fr-FR" sz="1800" dirty="0" smtClean="0"/>
              <a:t>Ces </a:t>
            </a:r>
            <a:r>
              <a:rPr lang="fr-FR" sz="1800" dirty="0"/>
              <a:t>régimes seront donc amenés à évoluer dans les prochaines années, sachant que les Etats membres doivent en principe transposer cette directive </a:t>
            </a:r>
            <a:r>
              <a:rPr lang="fr-FR" sz="1800" b="1" dirty="0"/>
              <a:t>au plus tard le 21 mai 2018.</a:t>
            </a:r>
          </a:p>
          <a:p>
            <a:pPr marL="342900" lvl="1" indent="-342900" algn="just">
              <a:buFont typeface="Symbol" pitchFamily="18" charset="2"/>
              <a:buChar char="-"/>
            </a:pPr>
            <a:endParaRPr lang="fr-FR" sz="1600" dirty="0"/>
          </a:p>
        </p:txBody>
      </p:sp>
    </p:spTree>
    <p:extLst>
      <p:ext uri="{BB962C8B-B14F-4D97-AF65-F5344CB8AC3E}">
        <p14:creationId xmlns:p14="http://schemas.microsoft.com/office/powerpoint/2010/main" val="1507510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a:pPr>
            <a:r>
              <a:rPr lang="fr-FR" dirty="0" smtClean="0"/>
              <a:t>La proposition de loi sur le devoir de vigilance (2/18)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0" indent="0" algn="ctr">
              <a:buNone/>
            </a:pPr>
            <a:endParaRPr lang="fr-FR" dirty="0" smtClean="0"/>
          </a:p>
          <a:p>
            <a:pPr marL="0" lvl="0" indent="0">
              <a:buNone/>
            </a:pPr>
            <a:endParaRPr lang="fr-FR" dirty="0"/>
          </a:p>
          <a:p>
            <a:pPr marL="0" lvl="0" indent="0">
              <a:buNone/>
            </a:pPr>
            <a:r>
              <a:rPr lang="fr-FR" sz="2400" b="1" u="sng" dirty="0" smtClean="0"/>
              <a:t>Droit comparé </a:t>
            </a:r>
            <a:r>
              <a:rPr lang="fr-FR" sz="2400" b="1" dirty="0" smtClean="0"/>
              <a:t>: </a:t>
            </a:r>
          </a:p>
          <a:p>
            <a:pPr marL="0" lvl="0" indent="0">
              <a:buNone/>
            </a:pPr>
            <a:endParaRPr lang="fr-FR" sz="2400" b="1" dirty="0"/>
          </a:p>
          <a:p>
            <a:pPr marL="0" lvl="0" indent="0" algn="just">
              <a:spcAft>
                <a:spcPts val="1200"/>
              </a:spcAft>
              <a:buNone/>
            </a:pPr>
            <a:r>
              <a:rPr lang="fr-FR" b="1" dirty="0" smtClean="0"/>
              <a:t>Principes directeurs des Nations unies relatifs aux entreprises et aux droits de l’homme </a:t>
            </a:r>
            <a:r>
              <a:rPr lang="fr-FR" dirty="0" smtClean="0"/>
              <a:t>(juin 2011). </a:t>
            </a:r>
          </a:p>
          <a:p>
            <a:pPr marL="0" lvl="0" indent="0" algn="just">
              <a:buNone/>
            </a:pPr>
            <a:r>
              <a:rPr lang="fr-FR" b="1" dirty="0" smtClean="0"/>
              <a:t>Principes directeurs de l’OCDE à l’intention des entreprises multinationales </a:t>
            </a:r>
            <a:r>
              <a:rPr lang="fr-FR" dirty="0" smtClean="0"/>
              <a:t>(2011).</a:t>
            </a:r>
          </a:p>
          <a:p>
            <a:pPr marL="0" lvl="0" indent="0" algn="just">
              <a:buNone/>
            </a:pPr>
            <a:endParaRPr lang="fr-FR" dirty="0" smtClean="0"/>
          </a:p>
          <a:p>
            <a:pPr marL="1257300" lvl="0" indent="-622300" algn="just">
              <a:buFont typeface="Wingdings" panose="05000000000000000000" pitchFamily="2" charset="2"/>
              <a:buChar char="Ø"/>
            </a:pPr>
            <a:r>
              <a:rPr lang="fr-FR" dirty="0" smtClean="0"/>
              <a:t>Instauration d’une obligation de vigilance des sociétés mères et des entreprises donneuses d’ordre à l’égard de leurs filiales, sous-traitants et fournisseurs. </a:t>
            </a:r>
            <a:endParaRPr lang="fr-FR" dirty="0"/>
          </a:p>
        </p:txBody>
      </p:sp>
    </p:spTree>
    <p:extLst>
      <p:ext uri="{BB962C8B-B14F-4D97-AF65-F5344CB8AC3E}">
        <p14:creationId xmlns:p14="http://schemas.microsoft.com/office/powerpoint/2010/main" val="8008967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Les diverses dispositions de la loi Sapin II concernant le droit des sociétés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70</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Christophe Lefaillet et Chantal Jordan</a:t>
            </a:r>
          </a:p>
        </p:txBody>
      </p:sp>
    </p:spTree>
    <p:extLst>
      <p:ext uri="{BB962C8B-B14F-4D97-AF65-F5344CB8AC3E}">
        <p14:creationId xmlns:p14="http://schemas.microsoft.com/office/powerpoint/2010/main" val="16137416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(1/6)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Dans les SA</a:t>
            </a:r>
          </a:p>
          <a:p>
            <a:pPr lvl="1"/>
            <a:r>
              <a:rPr lang="fr-FR" sz="1600" u="sng" dirty="0" smtClean="0"/>
              <a:t>Suppression de l’autorisation préalable du Conseil de surveillance </a:t>
            </a:r>
            <a:r>
              <a:rPr lang="fr-FR" sz="1600" dirty="0" smtClean="0"/>
              <a:t>en cas de cession d’immeubles par nature, de cession totale ou partielle de participations et/ou de constitution de sûreté.</a:t>
            </a:r>
          </a:p>
          <a:p>
            <a:pPr lvl="1"/>
            <a:r>
              <a:rPr lang="fr-FR" sz="1600" dirty="0" smtClean="0"/>
              <a:t>Possibilité accordée au Conseil d’administration ou au Conseil de surveillance de </a:t>
            </a:r>
            <a:r>
              <a:rPr lang="fr-FR" sz="1600" u="sng" dirty="0" smtClean="0"/>
              <a:t>déplacer le siège social sur l’ensemble du territoire français</a:t>
            </a:r>
            <a:r>
              <a:rPr lang="fr-FR" sz="1600" dirty="0" smtClean="0"/>
              <a:t>, sous réserve de ratification a posteriori de la décision par les actionnaires.</a:t>
            </a:r>
          </a:p>
          <a:p>
            <a:pPr lvl="1"/>
            <a:r>
              <a:rPr lang="fr-FR" sz="1600" dirty="0" smtClean="0"/>
              <a:t>Obligation d’information du CAC sur les conventions réglementées prévue aux articles L. </a:t>
            </a:r>
            <a:r>
              <a:rPr lang="fr-FR" sz="1600" dirty="0" smtClean="0"/>
              <a:t>225-40 et </a:t>
            </a:r>
            <a:r>
              <a:rPr lang="fr-FR" sz="1600" dirty="0" smtClean="0"/>
              <a:t>L. </a:t>
            </a:r>
            <a:r>
              <a:rPr lang="fr-FR" sz="1600" dirty="0" smtClean="0"/>
              <a:t>225-88 </a:t>
            </a:r>
            <a:r>
              <a:rPr lang="fr-FR" sz="1600" dirty="0" smtClean="0"/>
              <a:t>du </a:t>
            </a:r>
            <a:r>
              <a:rPr lang="fr-FR" sz="1600" dirty="0"/>
              <a:t>C</a:t>
            </a:r>
            <a:r>
              <a:rPr lang="fr-FR" sz="1600" dirty="0" smtClean="0"/>
              <a:t>ode de commerce ne vise plus que les conventions autorisées </a:t>
            </a:r>
            <a:r>
              <a:rPr lang="fr-FR" sz="1600" u="sng" dirty="0" smtClean="0"/>
              <a:t>et conclues.</a:t>
            </a:r>
          </a:p>
          <a:p>
            <a:pPr lvl="1"/>
            <a:r>
              <a:rPr lang="fr-FR" sz="1600" dirty="0" smtClean="0"/>
              <a:t>Retrait des souscripteurs d’actions d’une SA non créée :</a:t>
            </a:r>
          </a:p>
          <a:p>
            <a:pPr lvl="2"/>
            <a:r>
              <a:rPr lang="fr-FR" sz="1400" dirty="0" smtClean="0"/>
              <a:t>En cas d’absence de constitution à l’issue d’un délai de 6 mois à compter du premier dépôt de fonds ou d’absence d’immatriculation dans un délai de 6 mois à compter de la constitution (au lieu de la formule « absence de constitution dans un délai de 6 mois à compter du dépôt des statuts au greffe »).</a:t>
            </a:r>
          </a:p>
          <a:p>
            <a:pPr lvl="2"/>
            <a:r>
              <a:rPr lang="fr-FR" sz="1400" dirty="0" smtClean="0"/>
              <a:t>Demande effectuée par un mandataire représentant l’ensemble des souscripteurs dont la nomination n’a plus à être effectuée par voie judiciaire.</a:t>
            </a:r>
          </a:p>
        </p:txBody>
      </p:sp>
    </p:spTree>
    <p:extLst>
      <p:ext uri="{BB962C8B-B14F-4D97-AF65-F5344CB8AC3E}">
        <p14:creationId xmlns:p14="http://schemas.microsoft.com/office/powerpoint/2010/main" val="5891159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(2/6)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Dans les SAS</a:t>
            </a:r>
          </a:p>
          <a:p>
            <a:pPr lvl="1"/>
            <a:r>
              <a:rPr lang="fr-FR" sz="1600" dirty="0" smtClean="0"/>
              <a:t>Dérogation à la désignation obligatoire d’un commissaire aux apports </a:t>
            </a:r>
            <a:r>
              <a:rPr lang="fr-FR" sz="1600" u="sng" dirty="0" smtClean="0"/>
              <a:t>au moment de la constitution</a:t>
            </a:r>
            <a:r>
              <a:rPr lang="fr-FR" sz="1600" dirty="0" smtClean="0"/>
              <a:t> en cas d’apport en nature si :</a:t>
            </a:r>
          </a:p>
          <a:p>
            <a:pPr lvl="2"/>
            <a:r>
              <a:rPr lang="fr-FR" sz="1400" dirty="0"/>
              <a:t>l</a:t>
            </a:r>
            <a:r>
              <a:rPr lang="fr-FR" sz="1400" dirty="0" smtClean="0"/>
              <a:t>a valeur du bien apporté n’excède pas un montant fixé par décret non encore paru.</a:t>
            </a:r>
          </a:p>
          <a:p>
            <a:pPr lvl="2"/>
            <a:r>
              <a:rPr lang="fr-FR" sz="1400" dirty="0"/>
              <a:t>l</a:t>
            </a:r>
            <a:r>
              <a:rPr lang="fr-FR" sz="1400" dirty="0" smtClean="0"/>
              <a:t>a valeur totale des apports en nature non soumis à évaluation n’excède pas la moitié du capital social.</a:t>
            </a:r>
          </a:p>
          <a:p>
            <a:pPr lvl="2"/>
            <a:r>
              <a:rPr lang="fr-FR" sz="1400" dirty="0"/>
              <a:t>l</a:t>
            </a:r>
            <a:r>
              <a:rPr lang="fr-FR" sz="1400" dirty="0" smtClean="0"/>
              <a:t>es associés seront solidairement responsables pendant 5 ans à l’égard des tiers de la valeur attribuée aux apports.</a:t>
            </a:r>
          </a:p>
          <a:p>
            <a:pPr marL="342900" lvl="1" indent="-342900">
              <a:buFont typeface="Symbol" pitchFamily="18" charset="2"/>
              <a:buChar char="-"/>
            </a:pPr>
            <a:r>
              <a:rPr lang="fr-FR" b="1" dirty="0"/>
              <a:t>Dans les </a:t>
            </a:r>
            <a:r>
              <a:rPr lang="fr-FR" b="1" dirty="0" smtClean="0"/>
              <a:t>SARL</a:t>
            </a:r>
            <a:endParaRPr lang="fr-FR" b="1" dirty="0"/>
          </a:p>
          <a:p>
            <a:pPr lvl="1"/>
            <a:r>
              <a:rPr lang="fr-FR" sz="1600" dirty="0" smtClean="0"/>
              <a:t>Dérogation à la désignation obligatoire </a:t>
            </a:r>
            <a:r>
              <a:rPr lang="fr-FR" sz="1600" dirty="0"/>
              <a:t>d’un commissaire aux apports </a:t>
            </a:r>
            <a:r>
              <a:rPr lang="fr-FR" sz="1600" u="sng" dirty="0" smtClean="0"/>
              <a:t>en cours de vie sociale</a:t>
            </a:r>
            <a:r>
              <a:rPr lang="fr-FR" sz="1600" dirty="0" smtClean="0"/>
              <a:t>  si :</a:t>
            </a:r>
          </a:p>
          <a:p>
            <a:pPr lvl="2"/>
            <a:r>
              <a:rPr lang="fr-FR" sz="1400" dirty="0" smtClean="0"/>
              <a:t>aucun apport n’a une valeur supérieure à 30.000€.</a:t>
            </a:r>
          </a:p>
          <a:p>
            <a:pPr lvl="2"/>
            <a:r>
              <a:rPr lang="fr-FR" sz="1400" dirty="0"/>
              <a:t>l</a:t>
            </a:r>
            <a:r>
              <a:rPr lang="fr-FR" sz="1400" dirty="0" smtClean="0"/>
              <a:t>a valeur totale des apports en nature n’excède pas la moitié du capital social.</a:t>
            </a:r>
            <a:endParaRPr lang="fr-FR" sz="1400" dirty="0"/>
          </a:p>
          <a:p>
            <a:pPr marL="342900" lvl="1" indent="-342900">
              <a:buFont typeface="Symbol" pitchFamily="18" charset="2"/>
              <a:buChar char="-"/>
            </a:pPr>
            <a:r>
              <a:rPr lang="fr-FR" b="1" dirty="0" smtClean="0"/>
              <a:t>Dispositions </a:t>
            </a:r>
            <a:r>
              <a:rPr lang="fr-FR" b="1" dirty="0"/>
              <a:t>relatives aux </a:t>
            </a:r>
            <a:r>
              <a:rPr lang="fr-FR" b="1" dirty="0" smtClean="0"/>
              <a:t>sociétés unipersonnelles</a:t>
            </a:r>
          </a:p>
          <a:p>
            <a:pPr lvl="1"/>
            <a:r>
              <a:rPr lang="fr-FR" sz="1600" dirty="0" smtClean="0"/>
              <a:t>Simplification des formalités d’apport de fonds de commerce à une EURL ou à une SASU : </a:t>
            </a:r>
            <a:r>
              <a:rPr lang="fr-FR" sz="1400" dirty="0"/>
              <a:t>s</a:t>
            </a:r>
            <a:r>
              <a:rPr lang="fr-FR" sz="1400" dirty="0" smtClean="0"/>
              <a:t>uppression des mentions art. L. 141-1 Code de commerce, de la publication dans JAL et de l’insertion au </a:t>
            </a:r>
            <a:r>
              <a:rPr lang="fr-FR" sz="1400" dirty="0" err="1" smtClean="0"/>
              <a:t>Bodacc</a:t>
            </a:r>
            <a:r>
              <a:rPr lang="fr-FR" sz="1400" dirty="0" smtClean="0"/>
              <a:t>.</a:t>
            </a:r>
          </a:p>
        </p:txBody>
      </p:sp>
    </p:spTree>
    <p:extLst>
      <p:ext uri="{BB962C8B-B14F-4D97-AF65-F5344CB8AC3E}">
        <p14:creationId xmlns:p14="http://schemas.microsoft.com/office/powerpoint/2010/main" val="34836737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(3/6)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Dispositions communes</a:t>
            </a:r>
          </a:p>
          <a:p>
            <a:pPr lvl="1"/>
            <a:r>
              <a:rPr lang="fr-FR" sz="1600" dirty="0" smtClean="0"/>
              <a:t>Atténuation de la responsabilité du dirigeant d’une société en liquidation judiciaire en cas d’insuffisance d’actif :</a:t>
            </a:r>
          </a:p>
          <a:p>
            <a:pPr lvl="2"/>
            <a:r>
              <a:rPr lang="fr-FR" sz="1400" dirty="0" smtClean="0"/>
              <a:t>Article L. 651-2, alinéa premier, du Code de commerce complété de la façon suivante : « </a:t>
            </a:r>
            <a:r>
              <a:rPr lang="fr-FR" sz="1400" i="1" dirty="0" smtClean="0"/>
              <a:t>Toutefois</a:t>
            </a:r>
            <a:r>
              <a:rPr lang="fr-FR" sz="1400" i="1" dirty="0"/>
              <a:t>, en cas de simple négligence du dirigeant de droit ou de fait dans la gestion de la société, sa responsabilité au titre de l'insuffisance d'actif ne peut être </a:t>
            </a:r>
            <a:r>
              <a:rPr lang="fr-FR" sz="1400" i="1" dirty="0" smtClean="0"/>
              <a:t>engagée </a:t>
            </a:r>
            <a:r>
              <a:rPr lang="fr-FR" sz="1400" dirty="0" smtClean="0"/>
              <a:t>».</a:t>
            </a:r>
          </a:p>
          <a:p>
            <a:pPr lvl="1"/>
            <a:r>
              <a:rPr lang="fr-FR" sz="1600" dirty="0" smtClean="0"/>
              <a:t>Suppression de la solidarité du loueur de fonds après publication du contrat de location-gérance :  </a:t>
            </a:r>
          </a:p>
          <a:p>
            <a:pPr lvl="2"/>
            <a:r>
              <a:rPr lang="fr-FR" sz="1400" dirty="0"/>
              <a:t>s</a:t>
            </a:r>
            <a:r>
              <a:rPr lang="fr-FR" sz="1400" dirty="0" smtClean="0"/>
              <a:t>uppression de la solidarité du loueur de fonds, au titre des dettes contractées à l’occasion de l’exploitation, pendant un délai de 6 mois à compter de la publication du contrat de location-gérance</a:t>
            </a:r>
            <a:r>
              <a:rPr lang="fr-FR" sz="1200" dirty="0"/>
              <a:t>. </a:t>
            </a:r>
            <a:r>
              <a:rPr lang="fr-FR" sz="1400" dirty="0"/>
              <a:t>(art. L.144-7 Code de </a:t>
            </a:r>
            <a:r>
              <a:rPr lang="fr-FR" sz="1400" dirty="0" smtClean="0"/>
              <a:t>commerce).</a:t>
            </a:r>
          </a:p>
          <a:p>
            <a:pPr lvl="2"/>
            <a:r>
              <a:rPr lang="fr-FR" sz="1400" dirty="0"/>
              <a:t>l</a:t>
            </a:r>
            <a:r>
              <a:rPr lang="fr-FR" sz="1400" dirty="0" smtClean="0"/>
              <a:t>e loueur de fonds reste tenu solidairement des dettes nées avant la publication du contrat de location-gérance.</a:t>
            </a:r>
          </a:p>
          <a:p>
            <a:pPr lvl="2"/>
            <a:r>
              <a:rPr lang="fr-FR" sz="1400" dirty="0"/>
              <a:t>s</a:t>
            </a:r>
            <a:r>
              <a:rPr lang="fr-FR" sz="1400" dirty="0" smtClean="0"/>
              <a:t>uppression de la solidarité du loueur de fonds, sans limitation de durée, pour paiement des impôts directs relatifs à l’exploitation </a:t>
            </a:r>
            <a:r>
              <a:rPr lang="fr-FR" sz="1400" dirty="0"/>
              <a:t>du </a:t>
            </a:r>
            <a:r>
              <a:rPr lang="fr-FR" sz="1400" dirty="0" smtClean="0"/>
              <a:t>fonds (art</a:t>
            </a:r>
            <a:r>
              <a:rPr lang="fr-FR" sz="1400" dirty="0"/>
              <a:t>. 1684,3 CGI</a:t>
            </a:r>
            <a:r>
              <a:rPr lang="fr-FR" sz="1400" dirty="0" smtClean="0"/>
              <a:t>).</a:t>
            </a:r>
            <a:endParaRPr lang="fr-FR" sz="1400" dirty="0"/>
          </a:p>
          <a:p>
            <a:pPr lvl="1"/>
            <a:r>
              <a:rPr lang="fr-FR" sz="1600" dirty="0" smtClean="0"/>
              <a:t>Transformation d’une société en société par actions : si la société est dotée d’un CAC, elle n’a pas à faire évaluer les biens composant son actif.</a:t>
            </a:r>
            <a:endParaRPr lang="fr-FR" sz="1600" dirty="0"/>
          </a:p>
        </p:txBody>
      </p:sp>
    </p:spTree>
    <p:extLst>
      <p:ext uri="{BB962C8B-B14F-4D97-AF65-F5344CB8AC3E}">
        <p14:creationId xmlns:p14="http://schemas.microsoft.com/office/powerpoint/2010/main" val="18223217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(4/6)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Dispositions dont l’entrée en vigueur est différée (1/3)</a:t>
            </a:r>
          </a:p>
          <a:p>
            <a:pPr marL="0" lvl="1" indent="0">
              <a:buNone/>
            </a:pPr>
            <a:endParaRPr lang="fr-FR" sz="800" b="1" dirty="0" smtClean="0"/>
          </a:p>
          <a:p>
            <a:pPr lvl="1"/>
            <a:r>
              <a:rPr lang="fr-FR" sz="1600" dirty="0" smtClean="0"/>
              <a:t>Création d’un registre des bénéficiaires effectifs des personnes morales</a:t>
            </a:r>
          </a:p>
          <a:p>
            <a:pPr lvl="2">
              <a:lnSpc>
                <a:spcPct val="150000"/>
              </a:lnSpc>
            </a:pPr>
            <a:r>
              <a:rPr lang="fr-FR" sz="1400" dirty="0" smtClean="0"/>
              <a:t>S’applique aux sociétés et aux GIE</a:t>
            </a:r>
          </a:p>
          <a:p>
            <a:pPr lvl="2">
              <a:lnSpc>
                <a:spcPct val="150000"/>
              </a:lnSpc>
            </a:pPr>
            <a:r>
              <a:rPr lang="fr-FR" sz="1400" dirty="0" smtClean="0"/>
              <a:t>L. 561-2-2 du CMF : « </a:t>
            </a:r>
            <a:r>
              <a:rPr lang="fr-FR" sz="1400" i="1" dirty="0" smtClean="0"/>
              <a:t>le bénéficiaire effectif est la ou les personnes physiques : 1° Soit qui contrôlent en dernier lieu, directement ou indirectement, le client ; 2° Soit pour laquelle une opération est exécutée ou une activité exercée</a:t>
            </a:r>
            <a:r>
              <a:rPr lang="fr-FR" sz="1400" dirty="0" smtClean="0"/>
              <a:t> ». </a:t>
            </a:r>
          </a:p>
          <a:p>
            <a:pPr lvl="2">
              <a:lnSpc>
                <a:spcPct val="150000"/>
              </a:lnSpc>
            </a:pPr>
            <a:r>
              <a:rPr lang="fr-FR" sz="1400" dirty="0" smtClean="0"/>
              <a:t>Communication au RCS lors de l’immatriculation puis régulièrement pour mise à jour.</a:t>
            </a:r>
          </a:p>
          <a:p>
            <a:pPr lvl="2">
              <a:lnSpc>
                <a:spcPct val="150000"/>
              </a:lnSpc>
            </a:pPr>
            <a:r>
              <a:rPr lang="fr-FR" sz="1400" dirty="0" smtClean="0"/>
              <a:t>La liste des informations collectées, ainsi que les conditions et modalités selon lesquelles ces informations sont obtenues, conservées, mises à jour et communiquées doivent être fixées par décret en Conseil d’Etat.</a:t>
            </a:r>
          </a:p>
          <a:p>
            <a:pPr lvl="2">
              <a:lnSpc>
                <a:spcPct val="150000"/>
              </a:lnSpc>
            </a:pPr>
            <a:r>
              <a:rPr lang="fr-FR" sz="1400" dirty="0" smtClean="0"/>
              <a:t>Sanction en cas de manquement : 6 mois d’emprisonnement et 7 500 euros d’amende + interdiction de gérer et responsabilité pénale de la personne morale (art. 561-49 du CMF).</a:t>
            </a:r>
          </a:p>
          <a:p>
            <a:pPr lvl="2">
              <a:lnSpc>
                <a:spcPct val="150000"/>
              </a:lnSpc>
            </a:pPr>
            <a:r>
              <a:rPr lang="fr-FR" sz="1400" dirty="0"/>
              <a:t>Entrée en vigueur à compter du </a:t>
            </a:r>
            <a:r>
              <a:rPr lang="fr-FR" sz="1400" dirty="0" smtClean="0"/>
              <a:t>1</a:t>
            </a:r>
            <a:r>
              <a:rPr lang="fr-FR" sz="1400" baseline="30000" dirty="0" smtClean="0"/>
              <a:t>er</a:t>
            </a:r>
            <a:r>
              <a:rPr lang="fr-FR" sz="1400" dirty="0" smtClean="0"/>
              <a:t> avril 2017.</a:t>
            </a:r>
            <a:endParaRPr lang="fr-FR" sz="1400" dirty="0"/>
          </a:p>
          <a:p>
            <a:pPr lvl="2" algn="just"/>
            <a:endParaRPr lang="fr-FR" sz="1400" dirty="0" smtClean="0"/>
          </a:p>
        </p:txBody>
      </p:sp>
    </p:spTree>
    <p:extLst>
      <p:ext uri="{BB962C8B-B14F-4D97-AF65-F5344CB8AC3E}">
        <p14:creationId xmlns:p14="http://schemas.microsoft.com/office/powerpoint/2010/main" val="1600157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(5/6)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Symbol" pitchFamily="18" charset="2"/>
              <a:buChar char="-"/>
            </a:pPr>
            <a:r>
              <a:rPr lang="fr-FR" b="1" dirty="0" smtClean="0"/>
              <a:t>Dispositions dont l’entrée en vigueur est différée (2/3)</a:t>
            </a:r>
          </a:p>
          <a:p>
            <a:pPr marL="0" lvl="1" indent="0">
              <a:buNone/>
            </a:pPr>
            <a:endParaRPr lang="fr-FR" b="1" dirty="0" smtClean="0"/>
          </a:p>
          <a:p>
            <a:pPr lvl="1"/>
            <a:r>
              <a:rPr lang="fr-FR" sz="1600" dirty="0" smtClean="0"/>
              <a:t>«</a:t>
            </a:r>
            <a:r>
              <a:rPr lang="fr-FR" sz="1600" dirty="0"/>
              <a:t> Say on </a:t>
            </a:r>
            <a:r>
              <a:rPr lang="fr-FR" sz="1600" dirty="0" err="1"/>
              <a:t>Pay</a:t>
            </a:r>
            <a:r>
              <a:rPr lang="fr-FR" sz="1600" dirty="0"/>
              <a:t> » : approbation par les actionnaires de la rémunération des </a:t>
            </a:r>
            <a:r>
              <a:rPr lang="fr-FR" sz="1600" dirty="0" smtClean="0"/>
              <a:t>dirigeants</a:t>
            </a:r>
          </a:p>
          <a:p>
            <a:pPr lvl="2"/>
            <a:r>
              <a:rPr lang="fr-FR" sz="1400" dirty="0" smtClean="0"/>
              <a:t>Sociétés visées : SA  dont les titres sont admis aux négociations sur un marché réglementé, français ou étranger.</a:t>
            </a:r>
          </a:p>
          <a:p>
            <a:pPr lvl="2"/>
            <a:r>
              <a:rPr lang="fr-FR" sz="1400" dirty="0" smtClean="0"/>
              <a:t>Ne sont </a:t>
            </a:r>
            <a:r>
              <a:rPr lang="fr-FR" sz="1400" dirty="0"/>
              <a:t>pas </a:t>
            </a:r>
            <a:r>
              <a:rPr lang="fr-FR" sz="1400" dirty="0" smtClean="0"/>
              <a:t>concernées : les </a:t>
            </a:r>
            <a:r>
              <a:rPr lang="fr-FR" sz="1400" dirty="0"/>
              <a:t>SCA </a:t>
            </a:r>
            <a:r>
              <a:rPr lang="fr-FR" sz="1400" dirty="0" smtClean="0"/>
              <a:t>, les </a:t>
            </a:r>
            <a:r>
              <a:rPr lang="fr-FR" sz="1400" dirty="0"/>
              <a:t>sociétés non </a:t>
            </a:r>
            <a:r>
              <a:rPr lang="fr-FR" sz="1400" dirty="0" smtClean="0"/>
              <a:t>cotées.</a:t>
            </a:r>
          </a:p>
          <a:p>
            <a:pPr lvl="2"/>
            <a:r>
              <a:rPr lang="fr-FR" sz="1400" dirty="0" smtClean="0"/>
              <a:t>Articles L.225-37-2 / L.225-82-2 du Code de commerce : approbation a priori par l’AG du principe et des critères de détermination, de répartition et d’attribution des éléments fixes, variables et exceptionnels composant la rémunération totale et les avantages de toute nature attribuables aux dirigeants</a:t>
            </a:r>
          </a:p>
          <a:p>
            <a:pPr lvl="2"/>
            <a:r>
              <a:rPr lang="fr-FR" sz="1400" dirty="0" smtClean="0"/>
              <a:t>Article L.225-100 du Code de commerce : contrôle a posteriori par l’AG  en ce qui concerne la rémunération totale versée et les avantages de toute nature versés ou attribués aux dirigeants</a:t>
            </a:r>
          </a:p>
          <a:p>
            <a:pPr lvl="2"/>
            <a:r>
              <a:rPr lang="fr-FR" sz="1400" dirty="0" smtClean="0"/>
              <a:t>Application progressive : à </a:t>
            </a:r>
            <a:r>
              <a:rPr lang="fr-FR" sz="1400" dirty="0"/>
              <a:t>compter de l’AGO statuant sur le premier exercice clos après la promulgation de </a:t>
            </a:r>
            <a:r>
              <a:rPr lang="fr-FR" sz="1400" dirty="0" smtClean="0"/>
              <a:t>la </a:t>
            </a:r>
            <a:r>
              <a:rPr lang="fr-FR" sz="1400" dirty="0"/>
              <a:t>loi (9 décembre 2017</a:t>
            </a:r>
            <a:r>
              <a:rPr lang="fr-FR" sz="1400" dirty="0" smtClean="0"/>
              <a:t>)</a:t>
            </a:r>
          </a:p>
          <a:p>
            <a:pPr lvl="2"/>
            <a:endParaRPr lang="fr-FR" sz="1400" dirty="0"/>
          </a:p>
          <a:p>
            <a:pPr marL="671400" lvl="2" indent="0">
              <a:buNone/>
            </a:pPr>
            <a:r>
              <a:rPr lang="fr-FR" sz="1400" dirty="0" smtClean="0"/>
              <a:t>Détails de la mesure examinés ci-après</a:t>
            </a:r>
            <a:endParaRPr lang="fr-FR" sz="1400" dirty="0"/>
          </a:p>
          <a:p>
            <a:pPr lvl="2" algn="just"/>
            <a:endParaRPr lang="fr-FR" sz="1400" dirty="0" smtClean="0"/>
          </a:p>
        </p:txBody>
      </p:sp>
    </p:spTree>
    <p:extLst>
      <p:ext uri="{BB962C8B-B14F-4D97-AF65-F5344CB8AC3E}">
        <p14:creationId xmlns:p14="http://schemas.microsoft.com/office/powerpoint/2010/main" val="2899844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6"/>
            </a:pPr>
            <a:r>
              <a:rPr lang="fr-FR" dirty="0"/>
              <a:t>Les diverses dispositions de la loi Sapin II concernant le droit des </a:t>
            </a:r>
            <a:r>
              <a:rPr lang="fr-FR" dirty="0" smtClean="0"/>
              <a:t>sociétés (6/6)</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76</a:t>
            </a:fld>
            <a:endParaRPr lang="en-GB" dirty="0"/>
          </a:p>
        </p:txBody>
      </p:sp>
      <p:sp>
        <p:nvSpPr>
          <p:cNvPr id="3" name="Espace réservé du texte 2"/>
          <p:cNvSpPr>
            <a:spLocks noGrp="1"/>
          </p:cNvSpPr>
          <p:nvPr>
            <p:ph type="body" sz="quarter" idx="11"/>
          </p:nvPr>
        </p:nvSpPr>
        <p:spPr>
          <a:xfrm>
            <a:off x="395536" y="1335688"/>
            <a:ext cx="8280000" cy="4973632"/>
          </a:xfrm>
        </p:spPr>
        <p:txBody>
          <a:bodyPr/>
          <a:lstStyle/>
          <a:p>
            <a:pPr marL="342900" lvl="1" indent="-342900">
              <a:buFont typeface="Wingdings" panose="05000000000000000000" pitchFamily="2" charset="2"/>
              <a:buChar char="Ø"/>
            </a:pPr>
            <a:r>
              <a:rPr lang="fr-FR" b="1" dirty="0" smtClean="0"/>
              <a:t>Dispositions dont l’entrée en vigueur est différée (3/3)</a:t>
            </a:r>
          </a:p>
          <a:p>
            <a:pPr lvl="1">
              <a:buFont typeface="Arial" panose="020B0604020202020204" pitchFamily="34" charset="0"/>
              <a:buChar char="─"/>
            </a:pPr>
            <a:r>
              <a:rPr lang="fr-FR" sz="1600" dirty="0" smtClean="0"/>
              <a:t>Maintien </a:t>
            </a:r>
            <a:r>
              <a:rPr lang="fr-FR" sz="1600" dirty="0"/>
              <a:t>au profit de l’absorbante ou </a:t>
            </a:r>
            <a:r>
              <a:rPr lang="fr-FR" sz="1600" dirty="0" smtClean="0"/>
              <a:t>de la </a:t>
            </a:r>
            <a:r>
              <a:rPr lang="fr-FR" sz="1600" dirty="0"/>
              <a:t>bénéficiaire de la scission </a:t>
            </a:r>
            <a:r>
              <a:rPr lang="fr-FR" sz="1600" dirty="0" smtClean="0"/>
              <a:t>des droits de vote double que détenait une société absorbée dans une société tierce (L. 225-124 du Code de commerce)</a:t>
            </a:r>
            <a:endParaRPr lang="fr-FR" sz="1600" dirty="0"/>
          </a:p>
          <a:p>
            <a:pPr lvl="2">
              <a:buFont typeface="Arial" panose="020B0604020202020204" pitchFamily="34" charset="0"/>
              <a:buChar char="•"/>
            </a:pPr>
            <a:r>
              <a:rPr lang="fr-FR" sz="1400" dirty="0" smtClean="0"/>
              <a:t>Entrée en vigueur à compter du 10 juin 2017</a:t>
            </a:r>
          </a:p>
          <a:p>
            <a:pPr lvl="1">
              <a:buFont typeface="Arial" panose="020B0604020202020204" pitchFamily="34" charset="0"/>
              <a:buChar char="─"/>
            </a:pPr>
            <a:r>
              <a:rPr lang="fr-FR" sz="1600" dirty="0"/>
              <a:t>Autres dispositions dont l’entrée en vigueur est conditionnée à l’adoption </a:t>
            </a:r>
            <a:r>
              <a:rPr lang="fr-FR" sz="1600" dirty="0" smtClean="0"/>
              <a:t>d’ordonnances avant le 9 décembre 2017 </a:t>
            </a:r>
            <a:endParaRPr lang="fr-FR" sz="1600" dirty="0"/>
          </a:p>
          <a:p>
            <a:pPr lvl="2">
              <a:buFont typeface="Arial" panose="020B0604020202020204" pitchFamily="34" charset="0"/>
              <a:buChar char="•"/>
            </a:pPr>
            <a:r>
              <a:rPr lang="fr-FR" sz="1400" dirty="0"/>
              <a:t>Rationalisation des obligations d’information dans les sociétés cotées (marché réglementé) :  suppression des redondances entre document de référence/rapport de gestion et rapport du président/rapport de gestion</a:t>
            </a:r>
          </a:p>
          <a:p>
            <a:pPr lvl="2">
              <a:buFont typeface="Arial" panose="020B0604020202020204" pitchFamily="34" charset="0"/>
              <a:buChar char="•"/>
            </a:pPr>
            <a:r>
              <a:rPr lang="fr-FR" sz="1400" dirty="0"/>
              <a:t>Suppression de l’exigence d’unanimité pour l’adoption ou la modification des clauses d’agrément dans les SAS</a:t>
            </a:r>
          </a:p>
          <a:p>
            <a:pPr lvl="2">
              <a:buFont typeface="Arial" panose="020B0604020202020204" pitchFamily="34" charset="0"/>
              <a:buChar char="•"/>
            </a:pPr>
            <a:r>
              <a:rPr lang="fr-FR" sz="1400" dirty="0"/>
              <a:t>Redéfinition du périmètre des conventions réglementées dans les SASU afin de permettre aux conventions intervenues entre la société et « l’associé unique, ou une société le contrôlant » de ne donner lieu qu’à une mention au registre des décisions</a:t>
            </a:r>
          </a:p>
          <a:p>
            <a:pPr lvl="2">
              <a:buFont typeface="Arial" panose="020B0604020202020204" pitchFamily="34" charset="0"/>
              <a:buChar char="•"/>
            </a:pPr>
            <a:r>
              <a:rPr lang="fr-FR" sz="1400" dirty="0"/>
              <a:t>Possibilité de déposer des projets de résolution ou des points à l’ordre du jour accordée à un ou plusieurs associés d’une SARL représentant une fraction minimale du capital social de la société</a:t>
            </a:r>
          </a:p>
          <a:p>
            <a:pPr lvl="2">
              <a:buFont typeface="Arial" panose="020B0604020202020204" pitchFamily="34" charset="0"/>
              <a:buChar char="•"/>
            </a:pPr>
            <a:r>
              <a:rPr lang="fr-FR" sz="1400" dirty="0"/>
              <a:t>Tenue des assemblées générales de sociétés non cotées par recours exclusif aux moyens de visioconférence ou télécommunication, tout en préservant la faculté pour les actionnaires </a:t>
            </a:r>
            <a:r>
              <a:rPr lang="fr-FR" sz="1400" dirty="0" smtClean="0"/>
              <a:t>de demander, sous certaines conditions, la convocation d’une assemblée physique</a:t>
            </a:r>
          </a:p>
        </p:txBody>
      </p:sp>
    </p:spTree>
    <p:extLst>
      <p:ext uri="{BB962C8B-B14F-4D97-AF65-F5344CB8AC3E}">
        <p14:creationId xmlns:p14="http://schemas.microsoft.com/office/powerpoint/2010/main" val="22082361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Les nouvelles règles de l’audit (impact sur la pratique et le droit des sociétés)</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77</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Jean-Eric Cros</a:t>
            </a:r>
          </a:p>
        </p:txBody>
      </p:sp>
    </p:spTree>
    <p:extLst>
      <p:ext uri="{BB962C8B-B14F-4D97-AF65-F5344CB8AC3E}">
        <p14:creationId xmlns:p14="http://schemas.microsoft.com/office/powerpoint/2010/main" val="1539946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smtClean="0"/>
              <a:t>Les nouvelles règles de l’audit</a:t>
            </a:r>
          </a:p>
          <a:p>
            <a:pPr marL="534988" indent="-534988"/>
            <a:r>
              <a:rPr lang="fr-FR" dirty="0" smtClean="0"/>
              <a:t>	(Impacts sur la pratique et le droit des sociétés) (1/8)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buFont typeface="+mj-lt"/>
              <a:buAutoNum type="arabicPeriod"/>
            </a:pPr>
            <a:r>
              <a:rPr lang="fr-FR" b="1" u="sng" dirty="0" smtClean="0"/>
              <a:t>Textes</a:t>
            </a:r>
            <a:r>
              <a:rPr lang="fr-FR" sz="1600" u="sng" dirty="0" smtClean="0"/>
              <a:t> :</a:t>
            </a:r>
          </a:p>
          <a:p>
            <a:pPr lvl="1"/>
            <a:r>
              <a:rPr lang="fr-FR" sz="1600" dirty="0" smtClean="0"/>
              <a:t>L’ordonnance du 17 mars 2016 (2016-315)</a:t>
            </a:r>
            <a:r>
              <a:rPr lang="fr-FR" sz="1600" dirty="0"/>
              <a:t> </a:t>
            </a:r>
            <a:r>
              <a:rPr lang="fr-FR" sz="1600" dirty="0" smtClean="0"/>
              <a:t>a transposé en France le droit européen sur l’audit légal </a:t>
            </a:r>
          </a:p>
          <a:p>
            <a:pPr lvl="1"/>
            <a:r>
              <a:rPr lang="fr-FR" sz="1600" dirty="0" smtClean="0"/>
              <a:t>Décret d’application du 26.07.2016 (2016-1026) </a:t>
            </a:r>
          </a:p>
          <a:p>
            <a:pPr lvl="1"/>
            <a:r>
              <a:rPr lang="fr-FR" sz="1600" dirty="0" smtClean="0"/>
              <a:t>Loi Sapin II a ratifié l’ordonnance de mars 2016 et a apporté un certain nombre de précisions</a:t>
            </a:r>
            <a:endParaRPr lang="fr-FR" sz="1600" dirty="0"/>
          </a:p>
        </p:txBody>
      </p:sp>
    </p:spTree>
    <p:extLst>
      <p:ext uri="{BB962C8B-B14F-4D97-AF65-F5344CB8AC3E}">
        <p14:creationId xmlns:p14="http://schemas.microsoft.com/office/powerpoint/2010/main" val="2473114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Impacts sur la pratique et le droit des sociétés</a:t>
            </a:r>
            <a:r>
              <a:rPr lang="fr-FR" dirty="0" smtClean="0"/>
              <a:t>) (2/8)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79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a:buNone/>
            </a:pPr>
            <a:r>
              <a:rPr lang="fr-FR" dirty="0" smtClean="0"/>
              <a:t>L’ordonnance définit ce que sont les Entités d’Intérêt Public (EIP) et prévoit pour celles-ci des exigences supérieures à celles requises pour les autres  personnes morales au regard de leurs CAC</a:t>
            </a:r>
          </a:p>
          <a:p>
            <a:pPr marL="0" lvl="1" indent="0">
              <a:buNone/>
            </a:pPr>
            <a:endParaRPr lang="fr-FR" sz="1400" dirty="0"/>
          </a:p>
          <a:p>
            <a:pPr marL="400050" lvl="1" indent="-400050">
              <a:buFont typeface="+mj-lt"/>
              <a:buAutoNum type="arabicPeriod" startAt="2"/>
            </a:pPr>
            <a:r>
              <a:rPr lang="fr-FR" b="1" u="sng" dirty="0" smtClean="0"/>
              <a:t>Qu’est-ce </a:t>
            </a:r>
            <a:r>
              <a:rPr lang="fr-FR" b="1" u="sng" dirty="0"/>
              <a:t>qu’un EIP (résumé)</a:t>
            </a:r>
            <a:r>
              <a:rPr lang="fr-FR" b="1" dirty="0"/>
              <a:t> </a:t>
            </a:r>
            <a:r>
              <a:rPr lang="fr-FR" b="1" dirty="0" smtClean="0"/>
              <a:t>:</a:t>
            </a:r>
          </a:p>
          <a:p>
            <a:pPr marL="652050" lvl="2" indent="-400050">
              <a:buFont typeface="Arial" panose="020B0604020202020204" pitchFamily="34" charset="0"/>
              <a:buChar char="•"/>
            </a:pPr>
            <a:r>
              <a:rPr lang="fr-FR" dirty="0" smtClean="0"/>
              <a:t>Les sociétés cotées sur un marché réglementé </a:t>
            </a:r>
          </a:p>
          <a:p>
            <a:pPr marL="652050" lvl="2" indent="-400050">
              <a:buFont typeface="Arial" panose="020B0604020202020204" pitchFamily="34" charset="0"/>
              <a:buChar char="•"/>
            </a:pPr>
            <a:r>
              <a:rPr lang="fr-FR" dirty="0" smtClean="0"/>
              <a:t>Les établissements de crédit </a:t>
            </a:r>
          </a:p>
          <a:p>
            <a:pPr marL="652050" lvl="2" indent="-400050">
              <a:buFont typeface="Arial" panose="020B0604020202020204" pitchFamily="34" charset="0"/>
              <a:buChar char="•"/>
            </a:pPr>
            <a:r>
              <a:rPr lang="fr-FR" dirty="0" smtClean="0"/>
              <a:t>Les entreprises d’assurance et de réassurance </a:t>
            </a:r>
          </a:p>
          <a:p>
            <a:pPr marL="652050" lvl="2" indent="-400050">
              <a:buFont typeface="Arial" panose="020B0604020202020204" pitchFamily="34" charset="0"/>
              <a:buChar char="•"/>
            </a:pPr>
            <a:r>
              <a:rPr lang="fr-FR" dirty="0" smtClean="0"/>
              <a:t>Les institutions de prévoyance et les mutuelles </a:t>
            </a:r>
          </a:p>
          <a:p>
            <a:pPr marL="252000" lvl="2" indent="0">
              <a:buNone/>
            </a:pPr>
            <a:r>
              <a:rPr lang="fr-FR" dirty="0" smtClean="0"/>
              <a:t>Entrée en vigueur : 17 juin 2016 </a:t>
            </a:r>
          </a:p>
          <a:p>
            <a:pPr marL="652050" lvl="2" indent="-400050">
              <a:buFont typeface="Arial" panose="020B0604020202020204" pitchFamily="34" charset="0"/>
              <a:buChar char="•"/>
            </a:pPr>
            <a:r>
              <a:rPr lang="fr-FR" dirty="0"/>
              <a:t>Les sociétés holding ou tête de groupe dans le secteur de la banque ou de l’assurance dont le total du bilan consolidé est supérieur à 5 </a:t>
            </a:r>
            <a:r>
              <a:rPr lang="fr-FR" dirty="0" smtClean="0"/>
              <a:t>milliards </a:t>
            </a:r>
            <a:r>
              <a:rPr lang="fr-FR" dirty="0"/>
              <a:t>d’euros à la clôture de deux exercices consécutifs </a:t>
            </a:r>
            <a:endParaRPr lang="fr-FR" dirty="0" smtClean="0"/>
          </a:p>
          <a:p>
            <a:pPr marL="252000" lvl="2" indent="0">
              <a:buNone/>
            </a:pPr>
            <a:r>
              <a:rPr lang="fr-FR" dirty="0" smtClean="0"/>
              <a:t>Entrée en vigueur : pour les exercices ouverts postérieurement au 31/12/2017 </a:t>
            </a:r>
            <a:endParaRPr lang="fr-FR" dirty="0"/>
          </a:p>
          <a:p>
            <a:pPr marL="537750" lvl="2" indent="-285750" algn="just">
              <a:buFont typeface="Arial" panose="020B0604020202020204" pitchFamily="34" charset="0"/>
              <a:buChar char="•"/>
            </a:pPr>
            <a:endParaRPr lang="fr-FR" dirty="0"/>
          </a:p>
        </p:txBody>
      </p:sp>
    </p:spTree>
    <p:extLst>
      <p:ext uri="{BB962C8B-B14F-4D97-AF65-F5344CB8AC3E}">
        <p14:creationId xmlns:p14="http://schemas.microsoft.com/office/powerpoint/2010/main" val="203329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a:pPr>
            <a:r>
              <a:rPr lang="fr-FR" dirty="0" smtClean="0"/>
              <a:t>La </a:t>
            </a:r>
            <a:r>
              <a:rPr lang="fr-FR" dirty="0"/>
              <a:t>proposition de loi </a:t>
            </a:r>
            <a:r>
              <a:rPr lang="fr-FR" dirty="0" smtClean="0"/>
              <a:t>sur le devoir de vigilance (3/18)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0" indent="0">
              <a:buNone/>
            </a:pPr>
            <a:r>
              <a:rPr lang="fr-FR" sz="2400" b="1" dirty="0" smtClean="0"/>
              <a:t>Droit comparé (suite) : </a:t>
            </a:r>
          </a:p>
          <a:p>
            <a:pPr marL="0" lvl="0" indent="0" algn="just">
              <a:buNone/>
            </a:pPr>
            <a:endParaRPr lang="fr-FR" sz="2400" b="1" dirty="0"/>
          </a:p>
          <a:p>
            <a:pPr marL="0" lvl="0" indent="0" algn="just">
              <a:buNone/>
            </a:pPr>
            <a:r>
              <a:rPr lang="fr-FR" b="1" dirty="0" smtClean="0"/>
              <a:t>Royaume-Uni : </a:t>
            </a:r>
            <a:r>
              <a:rPr lang="fr-FR" b="1" i="1" dirty="0" smtClean="0"/>
              <a:t>UK </a:t>
            </a:r>
            <a:r>
              <a:rPr lang="fr-FR" b="1" i="1" dirty="0" err="1" smtClean="0"/>
              <a:t>Bribery</a:t>
            </a:r>
            <a:r>
              <a:rPr lang="fr-FR" b="1" i="1" dirty="0" smtClean="0"/>
              <a:t> </a:t>
            </a:r>
            <a:r>
              <a:rPr lang="fr-FR" b="1" i="1" dirty="0" err="1" smtClean="0"/>
              <a:t>Act</a:t>
            </a:r>
            <a:r>
              <a:rPr lang="fr-FR" b="1" dirty="0" smtClean="0"/>
              <a:t> et </a:t>
            </a:r>
            <a:r>
              <a:rPr lang="fr-FR" b="1" i="1" dirty="0" err="1" smtClean="0"/>
              <a:t>Foreign</a:t>
            </a:r>
            <a:r>
              <a:rPr lang="fr-FR" b="1" i="1" dirty="0" smtClean="0"/>
              <a:t> </a:t>
            </a:r>
            <a:r>
              <a:rPr lang="fr-FR" b="1" i="1" dirty="0" err="1" smtClean="0"/>
              <a:t>Corrupt</a:t>
            </a:r>
            <a:r>
              <a:rPr lang="fr-FR" b="1" i="1" dirty="0" smtClean="0"/>
              <a:t> Practices </a:t>
            </a:r>
            <a:r>
              <a:rPr lang="fr-FR" b="1" i="1" dirty="0" err="1" smtClean="0"/>
              <a:t>Act</a:t>
            </a:r>
            <a:endParaRPr lang="fr-FR" i="1" dirty="0"/>
          </a:p>
          <a:p>
            <a:pPr lvl="0" algn="just">
              <a:buFont typeface="Wingdings" panose="05000000000000000000" pitchFamily="2" charset="2"/>
              <a:buChar char="Ø"/>
            </a:pPr>
            <a:r>
              <a:rPr lang="fr-FR" dirty="0" smtClean="0">
                <a:sym typeface="Wingdings" panose="05000000000000000000" pitchFamily="2" charset="2"/>
              </a:rPr>
              <a:t>Infraction lorsque les personnes morales ne remplissent pas leur </a:t>
            </a:r>
            <a:r>
              <a:rPr lang="fr-FR" b="1" dirty="0" smtClean="0">
                <a:sym typeface="Wingdings" panose="05000000000000000000" pitchFamily="2" charset="2"/>
              </a:rPr>
              <a:t>obligation de vigilance en matière de corruption</a:t>
            </a:r>
            <a:r>
              <a:rPr lang="fr-FR" dirty="0" smtClean="0">
                <a:sym typeface="Wingdings" panose="05000000000000000000" pitchFamily="2" charset="2"/>
              </a:rPr>
              <a:t>. </a:t>
            </a:r>
            <a:endParaRPr lang="fr-FR" dirty="0">
              <a:sym typeface="Wingdings" panose="05000000000000000000" pitchFamily="2" charset="2"/>
            </a:endParaRPr>
          </a:p>
          <a:p>
            <a:pPr lvl="0" algn="just">
              <a:buFont typeface="Wingdings" panose="05000000000000000000" pitchFamily="2" charset="2"/>
              <a:buChar char="Ø"/>
            </a:pPr>
            <a:r>
              <a:rPr lang="fr-FR" dirty="0" smtClean="0">
                <a:sym typeface="Wingdings" panose="05000000000000000000" pitchFamily="2" charset="2"/>
              </a:rPr>
              <a:t>La société mère est alors responsable pour </a:t>
            </a:r>
            <a:r>
              <a:rPr lang="fr-FR" b="1" dirty="0" smtClean="0">
                <a:sym typeface="Wingdings" panose="05000000000000000000" pitchFamily="2" charset="2"/>
              </a:rPr>
              <a:t>ne pas avoir fait le nécessaire pour éviter qu’un acte intentionnel de corruption soit commis </a:t>
            </a:r>
            <a:r>
              <a:rPr lang="fr-FR" dirty="0" smtClean="0">
                <a:sym typeface="Wingdings" panose="05000000000000000000" pitchFamily="2" charset="2"/>
              </a:rPr>
              <a:t>par une personne physique ou morale agissant en son sein. </a:t>
            </a:r>
          </a:p>
          <a:p>
            <a:pPr lvl="0" algn="just">
              <a:buFont typeface="Wingdings"/>
              <a:buChar char="è"/>
            </a:pPr>
            <a:endParaRPr lang="fr-FR" b="1" dirty="0">
              <a:sym typeface="Wingdings" panose="05000000000000000000" pitchFamily="2" charset="2"/>
            </a:endParaRPr>
          </a:p>
          <a:p>
            <a:pPr marL="0" lvl="0" indent="0" algn="just">
              <a:buNone/>
            </a:pPr>
            <a:r>
              <a:rPr lang="fr-FR" b="1" dirty="0" smtClean="0">
                <a:sym typeface="Wingdings" panose="05000000000000000000" pitchFamily="2" charset="2"/>
              </a:rPr>
              <a:t>Suisse : Code pénal, art. 102 </a:t>
            </a:r>
          </a:p>
          <a:p>
            <a:pPr algn="just">
              <a:buFont typeface="Wingdings" panose="05000000000000000000" pitchFamily="2" charset="2"/>
              <a:buChar char="Ø"/>
            </a:pPr>
            <a:r>
              <a:rPr lang="fr-FR" dirty="0" smtClean="0">
                <a:sym typeface="Wingdings" panose="05000000000000000000" pitchFamily="2" charset="2"/>
              </a:rPr>
              <a:t>La </a:t>
            </a:r>
            <a:r>
              <a:rPr lang="fr-FR" dirty="0">
                <a:sym typeface="Wingdings" panose="05000000000000000000" pitchFamily="2" charset="2"/>
              </a:rPr>
              <a:t>responsabilité de l’entreprise peut être engagée « </a:t>
            </a:r>
            <a:r>
              <a:rPr lang="fr-FR" i="1" dirty="0">
                <a:sym typeface="Wingdings" panose="05000000000000000000" pitchFamily="2" charset="2"/>
              </a:rPr>
              <a:t>en raison du </a:t>
            </a:r>
            <a:r>
              <a:rPr lang="fr-FR" b="1" i="1" dirty="0">
                <a:sym typeface="Wingdings" panose="05000000000000000000" pitchFamily="2" charset="2"/>
              </a:rPr>
              <a:t>manque d’organisation </a:t>
            </a:r>
            <a:r>
              <a:rPr lang="fr-FR" i="1" dirty="0">
                <a:sym typeface="Wingdings" panose="05000000000000000000" pitchFamily="2" charset="2"/>
              </a:rPr>
              <a:t>de l’entreprise </a:t>
            </a:r>
            <a:r>
              <a:rPr lang="fr-FR" dirty="0">
                <a:sym typeface="Wingdings" panose="05000000000000000000" pitchFamily="2" charset="2"/>
              </a:rPr>
              <a:t>» et s’il lui est « </a:t>
            </a:r>
            <a:r>
              <a:rPr lang="fr-FR" i="1" dirty="0">
                <a:sym typeface="Wingdings" panose="05000000000000000000" pitchFamily="2" charset="2"/>
              </a:rPr>
              <a:t>reproché de </a:t>
            </a:r>
            <a:r>
              <a:rPr lang="fr-FR" b="1" i="1" dirty="0">
                <a:sym typeface="Wingdings" panose="05000000000000000000" pitchFamily="2" charset="2"/>
              </a:rPr>
              <a:t>ne pas avoir pris toutes les mesures d’organisation raisonnables et nécessaires</a:t>
            </a:r>
            <a:r>
              <a:rPr lang="fr-FR" i="1" dirty="0">
                <a:sym typeface="Wingdings" panose="05000000000000000000" pitchFamily="2" charset="2"/>
              </a:rPr>
              <a:t> pour empêcher une telle infraction</a:t>
            </a:r>
            <a:r>
              <a:rPr lang="fr-FR" dirty="0">
                <a:sym typeface="Wingdings" panose="05000000000000000000" pitchFamily="2" charset="2"/>
              </a:rPr>
              <a:t> ». </a:t>
            </a:r>
          </a:p>
          <a:p>
            <a:pPr marL="0" lvl="0" indent="0">
              <a:buNone/>
            </a:pPr>
            <a:endParaRPr lang="fr-FR" b="1" dirty="0" smtClean="0"/>
          </a:p>
        </p:txBody>
      </p:sp>
    </p:spTree>
    <p:extLst>
      <p:ext uri="{BB962C8B-B14F-4D97-AF65-F5344CB8AC3E}">
        <p14:creationId xmlns:p14="http://schemas.microsoft.com/office/powerpoint/2010/main" val="41367776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Impacts sur la pratique et le droit des sociétés</a:t>
            </a:r>
            <a:r>
              <a:rPr lang="fr-FR" dirty="0" smtClean="0"/>
              <a:t>) (3/8)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buFont typeface="+mj-lt"/>
              <a:buAutoNum type="arabicPeriod" startAt="3"/>
            </a:pPr>
            <a:r>
              <a:rPr lang="fr-FR" b="1" u="sng" dirty="0" smtClean="0"/>
              <a:t>La sélection et la rotation des auditeurs (et de leurs associés signataires)</a:t>
            </a:r>
            <a:endParaRPr lang="fr-FR" sz="1600" u="sng" dirty="0"/>
          </a:p>
          <a:p>
            <a:pPr marL="419400" lvl="1" indent="0">
              <a:buNone/>
            </a:pPr>
            <a:endParaRPr lang="fr-FR" u="sng" dirty="0" smtClean="0"/>
          </a:p>
          <a:p>
            <a:pPr marL="419400" lvl="1" indent="0" defTabSz="360000">
              <a:buNone/>
            </a:pPr>
            <a:r>
              <a:rPr lang="fr-FR" b="1" dirty="0" smtClean="0"/>
              <a:t>3.1. Principe de droit commun </a:t>
            </a:r>
            <a:r>
              <a:rPr lang="fr-FR" dirty="0" smtClean="0"/>
              <a:t>: le CAC est nommé pour un mandat de </a:t>
            </a:r>
            <a:br>
              <a:rPr lang="fr-FR" dirty="0" smtClean="0"/>
            </a:br>
            <a:r>
              <a:rPr lang="fr-FR" dirty="0" smtClean="0"/>
              <a:t>6 exercices, renouvelable sans limite pour les non EIP</a:t>
            </a:r>
          </a:p>
          <a:p>
            <a:pPr marL="419400" lvl="1" indent="0" defTabSz="360000">
              <a:buNone/>
            </a:pPr>
            <a:endParaRPr lang="fr-FR" dirty="0"/>
          </a:p>
          <a:p>
            <a:pPr marL="419400" lvl="1" indent="0" defTabSz="360000">
              <a:buNone/>
            </a:pPr>
            <a:r>
              <a:rPr lang="fr-FR" b="1" dirty="0" smtClean="0"/>
              <a:t>3.2.  Régime dérogatoire pour les EIP</a:t>
            </a:r>
            <a:r>
              <a:rPr lang="fr-FR" dirty="0" smtClean="0"/>
              <a:t>  </a:t>
            </a:r>
          </a:p>
          <a:p>
            <a:pPr marL="419400" lvl="1" indent="0" algn="just" defTabSz="360000">
              <a:buNone/>
            </a:pPr>
            <a:endParaRPr lang="fr-FR" dirty="0"/>
          </a:p>
        </p:txBody>
      </p:sp>
    </p:spTree>
    <p:extLst>
      <p:ext uri="{BB962C8B-B14F-4D97-AF65-F5344CB8AC3E}">
        <p14:creationId xmlns:p14="http://schemas.microsoft.com/office/powerpoint/2010/main" val="19647416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Impacts sur la pratique et le droit des sociétés</a:t>
            </a:r>
            <a:r>
              <a:rPr lang="fr-FR" dirty="0" smtClean="0"/>
              <a:t>) (4/8)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81</a:t>
            </a:fld>
            <a:endParaRPr lang="en-GB" dirty="0"/>
          </a:p>
        </p:txBody>
      </p:sp>
      <p:sp>
        <p:nvSpPr>
          <p:cNvPr id="3" name="Espace réservé du texte 2"/>
          <p:cNvSpPr>
            <a:spLocks noGrp="1"/>
          </p:cNvSpPr>
          <p:nvPr>
            <p:ph type="body" sz="quarter" idx="11"/>
          </p:nvPr>
        </p:nvSpPr>
        <p:spPr>
          <a:xfrm>
            <a:off x="467544" y="1407696"/>
            <a:ext cx="8280000" cy="4829616"/>
          </a:xfrm>
        </p:spPr>
        <p:txBody>
          <a:bodyPr/>
          <a:lstStyle/>
          <a:p>
            <a:pPr marL="342900" lvl="1" indent="-342900" algn="just">
              <a:buFont typeface="Symbol" pitchFamily="18" charset="2"/>
              <a:buChar char="-"/>
            </a:pPr>
            <a:r>
              <a:rPr lang="fr-FR" b="1" dirty="0" smtClean="0"/>
              <a:t>Tableau sur la durée des mandats des CAC</a:t>
            </a:r>
          </a:p>
          <a:p>
            <a:pPr marL="342900" lvl="1" indent="-342900" algn="just">
              <a:buFont typeface="Symbol" pitchFamily="18" charset="2"/>
              <a:buChar char="-"/>
            </a:pPr>
            <a:endParaRPr lang="fr-FR" sz="1400" b="1" dirty="0"/>
          </a:p>
          <a:p>
            <a:pPr marL="342900" lvl="1" indent="-342900" algn="just">
              <a:buFont typeface="Symbol" pitchFamily="18" charset="2"/>
              <a:buChar char="-"/>
            </a:pPr>
            <a:endParaRPr lang="fr-FR" sz="1400" dirty="0"/>
          </a:p>
        </p:txBody>
      </p:sp>
      <p:graphicFrame>
        <p:nvGraphicFramePr>
          <p:cNvPr id="5" name="Tableau 4"/>
          <p:cNvGraphicFramePr>
            <a:graphicFrameLocks noGrp="1"/>
          </p:cNvGraphicFramePr>
          <p:nvPr>
            <p:extLst>
              <p:ext uri="{D42A27DB-BD31-4B8C-83A1-F6EECF244321}">
                <p14:modId xmlns:p14="http://schemas.microsoft.com/office/powerpoint/2010/main" val="3533509568"/>
              </p:ext>
            </p:extLst>
          </p:nvPr>
        </p:nvGraphicFramePr>
        <p:xfrm>
          <a:off x="467544" y="1700808"/>
          <a:ext cx="8280920" cy="4699734"/>
        </p:xfrm>
        <a:graphic>
          <a:graphicData uri="http://schemas.openxmlformats.org/drawingml/2006/table">
            <a:tbl>
              <a:tblPr firstRow="1" firstCol="1" bandRow="1"/>
              <a:tblGrid>
                <a:gridCol w="2070230"/>
                <a:gridCol w="2070230"/>
                <a:gridCol w="2070230"/>
                <a:gridCol w="2070230"/>
              </a:tblGrid>
              <a:tr h="302434">
                <a:tc>
                  <a:txBody>
                    <a:bodyPr/>
                    <a:lstStyle/>
                    <a:p>
                      <a:pPr algn="just">
                        <a:lnSpc>
                          <a:spcPct val="120000"/>
                        </a:lnSpc>
                        <a:spcBef>
                          <a:spcPts val="300"/>
                        </a:spcBef>
                        <a:spcAft>
                          <a:spcPts val="300"/>
                        </a:spcAft>
                      </a:pPr>
                      <a:r>
                        <a:rPr lang="fr-FR" sz="1100" dirty="0">
                          <a:effectLst/>
                          <a:latin typeface="Times New Roman"/>
                          <a:ea typeface="Times New Roman"/>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20000"/>
                        </a:lnSpc>
                        <a:spcBef>
                          <a:spcPts val="300"/>
                        </a:spcBef>
                        <a:spcAft>
                          <a:spcPts val="300"/>
                        </a:spcAft>
                      </a:pPr>
                      <a:r>
                        <a:rPr lang="fr-FR" sz="1400" b="1" dirty="0">
                          <a:solidFill>
                            <a:srgbClr val="FFFFFF"/>
                          </a:solidFill>
                          <a:effectLst/>
                          <a:latin typeface="Times New Roman"/>
                          <a:ea typeface="Times New Roman"/>
                          <a:cs typeface="Times New Roman"/>
                        </a:rPr>
                        <a:t>Entités EIP</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fr-FR"/>
                    </a:p>
                  </a:txBody>
                  <a:tcPr/>
                </a:tc>
                <a:tc rowSpan="2">
                  <a:txBody>
                    <a:bodyPr/>
                    <a:lstStyle/>
                    <a:p>
                      <a:pPr algn="ctr">
                        <a:lnSpc>
                          <a:spcPct val="120000"/>
                        </a:lnSpc>
                        <a:spcBef>
                          <a:spcPts val="300"/>
                        </a:spcBef>
                        <a:spcAft>
                          <a:spcPts val="300"/>
                        </a:spcAft>
                      </a:pPr>
                      <a:r>
                        <a:rPr lang="fr-FR" sz="1400" b="1" dirty="0">
                          <a:solidFill>
                            <a:srgbClr val="FFFFFF"/>
                          </a:solidFill>
                          <a:effectLst/>
                          <a:latin typeface="Times New Roman"/>
                          <a:ea typeface="Times New Roman"/>
                          <a:cs typeface="Times New Roman"/>
                        </a:rPr>
                        <a:t>Entités non EIP</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302434">
                <a:tc>
                  <a:txBody>
                    <a:bodyPr/>
                    <a:lstStyle/>
                    <a:p>
                      <a:pPr algn="just">
                        <a:lnSpc>
                          <a:spcPct val="120000"/>
                        </a:lnSpc>
                        <a:spcBef>
                          <a:spcPts val="300"/>
                        </a:spcBef>
                        <a:spcAft>
                          <a:spcPts val="300"/>
                        </a:spcAft>
                      </a:pPr>
                      <a:r>
                        <a:rPr lang="fr-FR" sz="1100">
                          <a:effectLst/>
                          <a:latin typeface="Times New Roman"/>
                          <a:ea typeface="Times New Roman"/>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300"/>
                        </a:spcAft>
                      </a:pPr>
                      <a:r>
                        <a:rPr lang="fr-FR" sz="1400" b="1">
                          <a:solidFill>
                            <a:srgbClr val="FFFFFF"/>
                          </a:solidFill>
                          <a:effectLst/>
                          <a:latin typeface="Times New Roman"/>
                          <a:ea typeface="Times New Roman"/>
                          <a:cs typeface="Times New Roman"/>
                        </a:rPr>
                        <a:t>sans co-commissariat</a:t>
                      </a:r>
                      <a:endParaRPr lang="fr-FR"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20000"/>
                        </a:lnSpc>
                        <a:spcBef>
                          <a:spcPts val="300"/>
                        </a:spcBef>
                        <a:spcAft>
                          <a:spcPts val="300"/>
                        </a:spcAft>
                      </a:pPr>
                      <a:r>
                        <a:rPr lang="fr-FR" sz="1400" b="1" dirty="0">
                          <a:solidFill>
                            <a:srgbClr val="FFFFFF"/>
                          </a:solidFill>
                          <a:effectLst/>
                          <a:latin typeface="Times New Roman"/>
                          <a:ea typeface="Times New Roman"/>
                          <a:cs typeface="Times New Roman"/>
                        </a:rPr>
                        <a:t>avec </a:t>
                      </a:r>
                      <a:r>
                        <a:rPr lang="fr-FR" sz="1400" b="1" dirty="0" err="1">
                          <a:solidFill>
                            <a:srgbClr val="FFFFFF"/>
                          </a:solidFill>
                          <a:effectLst/>
                          <a:latin typeface="Times New Roman"/>
                          <a:ea typeface="Times New Roman"/>
                          <a:cs typeface="Times New Roman"/>
                        </a:rPr>
                        <a:t>co</a:t>
                      </a:r>
                      <a:r>
                        <a:rPr lang="fr-FR" sz="1400" b="1" dirty="0">
                          <a:solidFill>
                            <a:srgbClr val="FFFFFF"/>
                          </a:solidFill>
                          <a:effectLst/>
                          <a:latin typeface="Times New Roman"/>
                          <a:ea typeface="Times New Roman"/>
                          <a:cs typeface="Times New Roman"/>
                        </a:rPr>
                        <a:t>-commissariat</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vMerge="1">
                  <a:txBody>
                    <a:bodyPr/>
                    <a:lstStyle/>
                    <a:p>
                      <a:endParaRPr lang="fr-FR"/>
                    </a:p>
                  </a:txBody>
                  <a:tcPr/>
                </a:tc>
              </a:tr>
              <a:tr h="302434">
                <a:tc>
                  <a:txBody>
                    <a:bodyPr/>
                    <a:lstStyle/>
                    <a:p>
                      <a:pPr algn="l">
                        <a:lnSpc>
                          <a:spcPct val="120000"/>
                        </a:lnSpc>
                        <a:spcBef>
                          <a:spcPts val="300"/>
                        </a:spcBef>
                        <a:spcAft>
                          <a:spcPts val="300"/>
                        </a:spcAft>
                      </a:pPr>
                      <a:r>
                        <a:rPr lang="fr-FR" sz="1400" dirty="0">
                          <a:effectLst/>
                          <a:latin typeface="Times New Roman"/>
                          <a:ea typeface="Times New Roman"/>
                          <a:cs typeface="Times New Roman"/>
                        </a:rPr>
                        <a:t>Durée du mandat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Bef>
                          <a:spcPts val="300"/>
                        </a:spcBef>
                        <a:spcAft>
                          <a:spcPts val="300"/>
                        </a:spcAft>
                      </a:pPr>
                      <a:r>
                        <a:rPr lang="fr-FR" sz="1400">
                          <a:effectLst/>
                          <a:latin typeface="Times New Roman"/>
                          <a:ea typeface="Times New Roman"/>
                          <a:cs typeface="Times New Roman"/>
                        </a:rPr>
                        <a:t>6 exercices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a:txBody>
                    <a:bodyPr/>
                    <a:lstStyle/>
                    <a:p>
                      <a:pPr algn="ctr">
                        <a:lnSpc>
                          <a:spcPct val="120000"/>
                        </a:lnSpc>
                        <a:spcBef>
                          <a:spcPts val="300"/>
                        </a:spcBef>
                        <a:spcAft>
                          <a:spcPts val="300"/>
                        </a:spcAft>
                      </a:pPr>
                      <a:r>
                        <a:rPr lang="fr-FR" sz="1400">
                          <a:effectLst/>
                          <a:latin typeface="Times New Roman"/>
                          <a:ea typeface="Times New Roman"/>
                          <a:cs typeface="Times New Roman"/>
                        </a:rPr>
                        <a:t>6 exercices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604867">
                <a:tc>
                  <a:txBody>
                    <a:bodyPr/>
                    <a:lstStyle/>
                    <a:p>
                      <a:pPr algn="l">
                        <a:lnSpc>
                          <a:spcPct val="120000"/>
                        </a:lnSpc>
                        <a:spcBef>
                          <a:spcPts val="300"/>
                        </a:spcBef>
                        <a:spcAft>
                          <a:spcPts val="300"/>
                        </a:spcAft>
                      </a:pPr>
                      <a:r>
                        <a:rPr lang="fr-FR" sz="1400">
                          <a:effectLst/>
                          <a:latin typeface="Times New Roman"/>
                          <a:ea typeface="Times New Roman"/>
                          <a:cs typeface="Times New Roman"/>
                        </a:rPr>
                        <a:t>Durée cumulée maximum des mandats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300"/>
                        </a:spcAft>
                      </a:pPr>
                      <a:r>
                        <a:rPr lang="fr-FR" sz="1400" b="1" dirty="0">
                          <a:effectLst/>
                          <a:latin typeface="Times New Roman"/>
                          <a:ea typeface="Times New Roman"/>
                          <a:cs typeface="Times New Roman"/>
                        </a:rPr>
                        <a:t>10 ans</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20000"/>
                        </a:lnSpc>
                        <a:spcBef>
                          <a:spcPts val="300"/>
                        </a:spcBef>
                        <a:spcAft>
                          <a:spcPts val="300"/>
                        </a:spcAft>
                      </a:pPr>
                      <a:r>
                        <a:rPr lang="fr-FR" sz="1400" b="1" dirty="0">
                          <a:effectLst/>
                          <a:latin typeface="Times New Roman"/>
                          <a:ea typeface="Times New Roman"/>
                          <a:cs typeface="Times New Roman"/>
                        </a:rPr>
                        <a:t>24 ans</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4">
                  <a:txBody>
                    <a:bodyPr/>
                    <a:lstStyle/>
                    <a:p>
                      <a:pPr algn="ctr">
                        <a:lnSpc>
                          <a:spcPct val="120000"/>
                        </a:lnSpc>
                        <a:spcBef>
                          <a:spcPts val="300"/>
                        </a:spcBef>
                        <a:spcAft>
                          <a:spcPts val="300"/>
                        </a:spcAft>
                      </a:pPr>
                      <a:r>
                        <a:rPr lang="fr-FR" sz="1400">
                          <a:effectLst/>
                          <a:latin typeface="Times New Roman"/>
                          <a:ea typeface="Times New Roman"/>
                          <a:cs typeface="Times New Roman"/>
                        </a:rPr>
                        <a:t>Pas de limite donc pas de rotation obligatoire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02434">
                <a:tc>
                  <a:txBody>
                    <a:bodyPr/>
                    <a:lstStyle/>
                    <a:p>
                      <a:pPr algn="l">
                        <a:lnSpc>
                          <a:spcPct val="120000"/>
                        </a:lnSpc>
                        <a:spcBef>
                          <a:spcPts val="300"/>
                        </a:spcBef>
                        <a:spcAft>
                          <a:spcPts val="300"/>
                        </a:spcAft>
                      </a:pPr>
                      <a:r>
                        <a:rPr lang="fr-FR" sz="1400">
                          <a:effectLst/>
                          <a:latin typeface="Times New Roman"/>
                          <a:ea typeface="Times New Roman"/>
                          <a:cs typeface="Times New Roman"/>
                        </a:rPr>
                        <a:t>En cas d’appel d’offre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300"/>
                        </a:spcAft>
                      </a:pPr>
                      <a:r>
                        <a:rPr lang="fr-FR" sz="1400" b="1">
                          <a:effectLst/>
                          <a:latin typeface="Times New Roman"/>
                          <a:ea typeface="Times New Roman"/>
                          <a:cs typeface="Times New Roman"/>
                        </a:rPr>
                        <a:t>+ 6 exercices</a:t>
                      </a:r>
                      <a:endParaRPr lang="fr-FR"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20000"/>
                        </a:lnSpc>
                        <a:spcBef>
                          <a:spcPts val="300"/>
                        </a:spcBef>
                        <a:spcAft>
                          <a:spcPts val="300"/>
                        </a:spcAft>
                      </a:pPr>
                      <a:r>
                        <a:rPr lang="fr-FR" sz="1400" dirty="0">
                          <a:effectLst/>
                          <a:latin typeface="Times New Roman"/>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fr-FR"/>
                    </a:p>
                  </a:txBody>
                  <a:tcPr/>
                </a:tc>
              </a:tr>
              <a:tr h="302434">
                <a:tc>
                  <a:txBody>
                    <a:bodyPr/>
                    <a:lstStyle/>
                    <a:p>
                      <a:pPr algn="l">
                        <a:lnSpc>
                          <a:spcPct val="120000"/>
                        </a:lnSpc>
                        <a:spcBef>
                          <a:spcPts val="300"/>
                        </a:spcBef>
                        <a:spcAft>
                          <a:spcPts val="300"/>
                        </a:spcAft>
                      </a:pPr>
                      <a:r>
                        <a:rPr lang="fr-FR" sz="1400">
                          <a:effectLst/>
                          <a:latin typeface="Times New Roman"/>
                          <a:ea typeface="Times New Roman"/>
                          <a:cs typeface="Times New Roman"/>
                        </a:rPr>
                        <a:t>ou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300"/>
                        </a:spcAft>
                      </a:pPr>
                      <a:r>
                        <a:rPr lang="fr-FR" sz="1400">
                          <a:effectLst/>
                          <a:latin typeface="Times New Roman"/>
                          <a:ea typeface="Times New Roman"/>
                          <a:cs typeface="Times New Roman"/>
                        </a:rPr>
                        <a:t>ou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20000"/>
                        </a:lnSpc>
                        <a:spcBef>
                          <a:spcPts val="300"/>
                        </a:spcBef>
                        <a:spcAft>
                          <a:spcPts val="300"/>
                        </a:spcAft>
                      </a:pPr>
                      <a:r>
                        <a:rPr lang="fr-FR" sz="1400" dirty="0">
                          <a:effectLst/>
                          <a:latin typeface="Times New Roman"/>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fr-FR"/>
                    </a:p>
                  </a:txBody>
                  <a:tcPr/>
                </a:tc>
              </a:tr>
              <a:tr h="604867">
                <a:tc>
                  <a:txBody>
                    <a:bodyPr/>
                    <a:lstStyle/>
                    <a:p>
                      <a:pPr algn="l">
                        <a:lnSpc>
                          <a:spcPct val="120000"/>
                        </a:lnSpc>
                        <a:spcBef>
                          <a:spcPts val="300"/>
                        </a:spcBef>
                        <a:spcAft>
                          <a:spcPts val="300"/>
                        </a:spcAft>
                      </a:pPr>
                      <a:r>
                        <a:rPr lang="fr-FR" sz="1400" dirty="0">
                          <a:effectLst/>
                          <a:latin typeface="Times New Roman"/>
                          <a:ea typeface="Times New Roman"/>
                          <a:cs typeface="Times New Roman"/>
                        </a:rPr>
                        <a:t>En cas de </a:t>
                      </a:r>
                      <a:r>
                        <a:rPr lang="fr-FR" sz="1400" dirty="0" err="1">
                          <a:effectLst/>
                          <a:latin typeface="Times New Roman"/>
                          <a:ea typeface="Times New Roman"/>
                          <a:cs typeface="Times New Roman"/>
                        </a:rPr>
                        <a:t>co</a:t>
                      </a:r>
                      <a:r>
                        <a:rPr lang="fr-FR" sz="1400" dirty="0">
                          <a:effectLst/>
                          <a:latin typeface="Times New Roman"/>
                          <a:ea typeface="Times New Roman"/>
                          <a:cs typeface="Times New Roman"/>
                        </a:rPr>
                        <a:t>-commissariat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300"/>
                        </a:spcBef>
                        <a:spcAft>
                          <a:spcPts val="300"/>
                        </a:spcAft>
                      </a:pPr>
                      <a:r>
                        <a:rPr lang="fr-FR" sz="1400" b="1" dirty="0">
                          <a:effectLst/>
                          <a:latin typeface="Times New Roman"/>
                          <a:ea typeface="Times New Roman"/>
                          <a:cs typeface="Times New Roman"/>
                        </a:rPr>
                        <a:t>+ 14 ans</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20000"/>
                        </a:lnSpc>
                        <a:spcBef>
                          <a:spcPts val="300"/>
                        </a:spcBef>
                        <a:spcAft>
                          <a:spcPts val="300"/>
                        </a:spcAft>
                      </a:pPr>
                      <a:r>
                        <a:rPr lang="fr-FR" sz="1400" dirty="0">
                          <a:effectLst/>
                          <a:latin typeface="Times New Roman"/>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fr-FR"/>
                    </a:p>
                  </a:txBody>
                  <a:tcPr/>
                </a:tc>
              </a:tr>
              <a:tr h="604867">
                <a:tc>
                  <a:txBody>
                    <a:bodyPr/>
                    <a:lstStyle/>
                    <a:p>
                      <a:pPr algn="l">
                        <a:lnSpc>
                          <a:spcPct val="120000"/>
                        </a:lnSpc>
                        <a:spcBef>
                          <a:spcPts val="300"/>
                        </a:spcBef>
                        <a:spcAft>
                          <a:spcPts val="300"/>
                        </a:spcAft>
                      </a:pPr>
                      <a:r>
                        <a:rPr lang="fr-FR" sz="1400">
                          <a:effectLst/>
                          <a:latin typeface="Times New Roman"/>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20000"/>
                        </a:lnSpc>
                        <a:spcBef>
                          <a:spcPts val="300"/>
                        </a:spcBef>
                        <a:spcAft>
                          <a:spcPts val="300"/>
                        </a:spcAft>
                      </a:pPr>
                      <a:r>
                        <a:rPr lang="fr-FR" sz="1400" dirty="0">
                          <a:effectLst/>
                          <a:latin typeface="Times New Roman"/>
                          <a:ea typeface="Times New Roman"/>
                          <a:cs typeface="Times New Roman"/>
                        </a:rPr>
                        <a:t>Extension exceptionnelle par le </a:t>
                      </a:r>
                      <a:r>
                        <a:rPr lang="fr-FR" sz="1400" dirty="0" smtClean="0">
                          <a:effectLst/>
                          <a:latin typeface="Times New Roman"/>
                          <a:ea typeface="Times New Roman"/>
                          <a:cs typeface="Times New Roman"/>
                        </a:rPr>
                        <a:t>Haut Conseil</a:t>
                      </a:r>
                      <a:r>
                        <a:rPr lang="fr-FR" sz="1400" baseline="0" dirty="0" smtClean="0">
                          <a:effectLst/>
                          <a:latin typeface="Times New Roman"/>
                          <a:ea typeface="Times New Roman"/>
                          <a:cs typeface="Times New Roman"/>
                        </a:rPr>
                        <a:t> du Commissariat aux comptes (H3C)</a:t>
                      </a:r>
                      <a:r>
                        <a:rPr lang="fr-FR" sz="1400" dirty="0" smtClean="0">
                          <a:effectLst/>
                          <a:latin typeface="Times New Roman"/>
                          <a:ea typeface="Times New Roman"/>
                          <a:cs typeface="Times New Roman"/>
                        </a:rPr>
                        <a:t> </a:t>
                      </a:r>
                      <a:r>
                        <a:rPr lang="fr-FR" sz="1400" dirty="0">
                          <a:effectLst/>
                          <a:latin typeface="Times New Roman"/>
                          <a:ea typeface="Times New Roman"/>
                          <a:cs typeface="Times New Roman"/>
                        </a:rPr>
                        <a:t>de 2 ans maximum sur demande de l’EIP.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a:txBody>
                    <a:bodyPr/>
                    <a:lstStyle/>
                    <a:p>
                      <a:pPr algn="ctr">
                        <a:lnSpc>
                          <a:spcPct val="120000"/>
                        </a:lnSpc>
                        <a:spcBef>
                          <a:spcPts val="300"/>
                        </a:spcBef>
                        <a:spcAft>
                          <a:spcPts val="300"/>
                        </a:spcAft>
                      </a:pPr>
                      <a:r>
                        <a:rPr lang="fr-FR" sz="1400" dirty="0">
                          <a:effectLst/>
                          <a:latin typeface="Times New Roman"/>
                          <a:ea typeface="Times New Roman"/>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209734">
                <a:tc>
                  <a:txBody>
                    <a:bodyPr/>
                    <a:lstStyle/>
                    <a:p>
                      <a:pPr algn="l">
                        <a:lnSpc>
                          <a:spcPct val="120000"/>
                        </a:lnSpc>
                        <a:spcBef>
                          <a:spcPts val="300"/>
                        </a:spcBef>
                        <a:spcAft>
                          <a:spcPts val="300"/>
                        </a:spcAft>
                      </a:pPr>
                      <a:r>
                        <a:rPr lang="fr-FR" sz="1400" dirty="0">
                          <a:effectLst/>
                          <a:latin typeface="Times New Roman"/>
                          <a:ea typeface="Times New Roman"/>
                          <a:cs typeface="Times New Roman"/>
                        </a:rPr>
                        <a:t>Délai de viduité applicable au CAC, au cabinet d’audit et à son réseau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Bef>
                          <a:spcPts val="300"/>
                        </a:spcBef>
                        <a:spcAft>
                          <a:spcPts val="300"/>
                        </a:spcAft>
                      </a:pPr>
                      <a:r>
                        <a:rPr lang="fr-FR" sz="1400" b="1" dirty="0">
                          <a:effectLst/>
                          <a:latin typeface="Times New Roman"/>
                          <a:ea typeface="Times New Roman"/>
                          <a:cs typeface="Times New Roman"/>
                        </a:rPr>
                        <a:t>4 ans</a:t>
                      </a:r>
                      <a:endParaRPr lang="fr-FR"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fr-FR"/>
                    </a:p>
                  </a:txBody>
                  <a:tcPr/>
                </a:tc>
                <a:tc>
                  <a:txBody>
                    <a:bodyPr/>
                    <a:lstStyle/>
                    <a:p>
                      <a:pPr algn="ctr">
                        <a:lnSpc>
                          <a:spcPct val="120000"/>
                        </a:lnSpc>
                        <a:spcBef>
                          <a:spcPts val="300"/>
                        </a:spcBef>
                        <a:spcAft>
                          <a:spcPts val="300"/>
                        </a:spcAft>
                      </a:pPr>
                      <a:r>
                        <a:rPr lang="fr-FR" sz="1400" dirty="0">
                          <a:effectLst/>
                          <a:latin typeface="Times New Roman"/>
                          <a:ea typeface="Times New Roman"/>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0879920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a:t>
            </a:r>
            <a:r>
              <a:rPr lang="fr-FR" dirty="0" smtClean="0"/>
              <a:t>mpacts </a:t>
            </a:r>
            <a:r>
              <a:rPr lang="fr-FR" dirty="0"/>
              <a:t>sur la pratique et le droit des sociétés</a:t>
            </a:r>
            <a:r>
              <a:rPr lang="fr-FR" dirty="0" smtClean="0"/>
              <a:t>) (5/8)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82</a:t>
            </a:fld>
            <a:endParaRPr lang="en-GB" dirty="0"/>
          </a:p>
        </p:txBody>
      </p:sp>
      <p:sp>
        <p:nvSpPr>
          <p:cNvPr id="3" name="Espace réservé du texte 2"/>
          <p:cNvSpPr>
            <a:spLocks noGrp="1"/>
          </p:cNvSpPr>
          <p:nvPr>
            <p:ph type="body" sz="quarter" idx="11"/>
          </p:nvPr>
        </p:nvSpPr>
        <p:spPr>
          <a:xfrm>
            <a:off x="432000" y="1484784"/>
            <a:ext cx="8316464" cy="4829616"/>
          </a:xfrm>
        </p:spPr>
        <p:txBody>
          <a:bodyPr/>
          <a:lstStyle/>
          <a:p>
            <a:pPr marL="0" lvl="1" indent="0">
              <a:buNone/>
            </a:pPr>
            <a:endParaRPr lang="fr-FR" sz="1600" dirty="0"/>
          </a:p>
          <a:p>
            <a:pPr marL="419400" lvl="1" indent="0" defTabSz="360000">
              <a:buNone/>
            </a:pPr>
            <a:r>
              <a:rPr lang="fr-FR" dirty="0"/>
              <a:t>En outre, pour les CAC, personnes physiques et au sein des cabinets d’audit, leurs associés </a:t>
            </a:r>
            <a:r>
              <a:rPr lang="fr-FR" dirty="0" smtClean="0"/>
              <a:t>signataires sont soumis à un </a:t>
            </a:r>
            <a:r>
              <a:rPr lang="fr-FR" dirty="0"/>
              <a:t>plafond de 6 exercices consécutifs, dans la limite de 7 années (applicable aux exercices ouverts après le 31 décembre 2016</a:t>
            </a:r>
            <a:r>
              <a:rPr lang="fr-FR" dirty="0" smtClean="0"/>
              <a:t>).</a:t>
            </a:r>
            <a:endParaRPr lang="fr-FR" dirty="0"/>
          </a:p>
          <a:p>
            <a:pPr lvl="2" algn="just"/>
            <a:endParaRPr lang="fr-FR" sz="1400" u="sng" dirty="0"/>
          </a:p>
        </p:txBody>
      </p:sp>
    </p:spTree>
    <p:extLst>
      <p:ext uri="{BB962C8B-B14F-4D97-AF65-F5344CB8AC3E}">
        <p14:creationId xmlns:p14="http://schemas.microsoft.com/office/powerpoint/2010/main" val="1805994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Impacts sur la pratique et le droit des sociétés</a:t>
            </a:r>
            <a:r>
              <a:rPr lang="fr-FR" dirty="0" smtClean="0"/>
              <a:t>) (6/8)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0" lvl="1" indent="0" defTabSz="360000">
              <a:buNone/>
            </a:pPr>
            <a:r>
              <a:rPr lang="fr-FR" b="1" dirty="0" smtClean="0"/>
              <a:t>3.2. Sélection </a:t>
            </a:r>
            <a:r>
              <a:rPr lang="fr-FR" b="1" dirty="0"/>
              <a:t>des </a:t>
            </a:r>
            <a:r>
              <a:rPr lang="fr-FR" b="1" dirty="0" smtClean="0"/>
              <a:t>CAC</a:t>
            </a:r>
            <a:endParaRPr lang="fr-FR" b="1" dirty="0"/>
          </a:p>
          <a:p>
            <a:pPr lvl="1"/>
            <a:r>
              <a:rPr lang="fr-FR" sz="1600" dirty="0" smtClean="0"/>
              <a:t>En principe, hors les cas de renouvellement, obligation de procéder par appel d’offres </a:t>
            </a:r>
          </a:p>
          <a:p>
            <a:pPr lvl="1"/>
            <a:r>
              <a:rPr lang="fr-FR" sz="1600" dirty="0" smtClean="0"/>
              <a:t>Désignation du nouveau CAC sur proposition du Comité d’audit qui doit porter sur au moins deux choix </a:t>
            </a:r>
          </a:p>
          <a:p>
            <a:pPr lvl="1"/>
            <a:r>
              <a:rPr lang="fr-FR" sz="1600" dirty="0" smtClean="0"/>
              <a:t>Procédure écartée pour : </a:t>
            </a:r>
          </a:p>
          <a:p>
            <a:pPr lvl="2"/>
            <a:r>
              <a:rPr lang="fr-FR" sz="1400" dirty="0"/>
              <a:t>l</a:t>
            </a:r>
            <a:r>
              <a:rPr lang="fr-FR" sz="1400" dirty="0" smtClean="0"/>
              <a:t>es PME (nombre de salariés &lt; 250 ; total bilan </a:t>
            </a:r>
            <a:r>
              <a:rPr lang="fr-FR" sz="1400" dirty="0" smtClean="0">
                <a:sym typeface="Symbol"/>
              </a:rPr>
              <a:t> 43 M € ou CA &lt; 50 M €) </a:t>
            </a:r>
          </a:p>
          <a:p>
            <a:pPr lvl="2"/>
            <a:r>
              <a:rPr lang="fr-FR" sz="1400" dirty="0">
                <a:sym typeface="Symbol"/>
              </a:rPr>
              <a:t>p</a:t>
            </a:r>
            <a:r>
              <a:rPr lang="fr-FR" sz="1400" dirty="0" smtClean="0">
                <a:sym typeface="Symbol"/>
              </a:rPr>
              <a:t>our les sociétés cotées dont la capitulation boursière est inférieure à 100.000.000 €</a:t>
            </a:r>
            <a:endParaRPr lang="fr-FR" sz="1400" dirty="0"/>
          </a:p>
        </p:txBody>
      </p:sp>
    </p:spTree>
    <p:extLst>
      <p:ext uri="{BB962C8B-B14F-4D97-AF65-F5344CB8AC3E}">
        <p14:creationId xmlns:p14="http://schemas.microsoft.com/office/powerpoint/2010/main" val="2450863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l’audit</a:t>
            </a:r>
          </a:p>
          <a:p>
            <a:pPr marL="534988" indent="-534988"/>
            <a:r>
              <a:rPr lang="fr-FR" dirty="0" smtClean="0"/>
              <a:t>	(</a:t>
            </a:r>
            <a:r>
              <a:rPr lang="fr-FR" dirty="0"/>
              <a:t>Impacts sur la pratique et le droit des sociétés</a:t>
            </a:r>
            <a:r>
              <a:rPr lang="fr-FR" dirty="0" smtClean="0"/>
              <a:t>) (7/8)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buFont typeface="+mj-lt"/>
              <a:buAutoNum type="arabicPeriod" startAt="4"/>
            </a:pPr>
            <a:r>
              <a:rPr lang="fr-FR" b="1" u="sng" dirty="0" smtClean="0"/>
              <a:t>Mise en place et rôle du Comité d’audit </a:t>
            </a:r>
          </a:p>
          <a:p>
            <a:pPr marL="0" lvl="1" indent="0">
              <a:buNone/>
            </a:pPr>
            <a:r>
              <a:rPr lang="fr-FR" sz="1600" dirty="0" smtClean="0"/>
              <a:t>Sauf exception (ex : société contrôlée par une autre société dotée de ce Comité…) : </a:t>
            </a:r>
            <a:br>
              <a:rPr lang="fr-FR" sz="1600" dirty="0" smtClean="0"/>
            </a:br>
            <a:r>
              <a:rPr lang="fr-FR" sz="1600" dirty="0" smtClean="0"/>
              <a:t>Les EIP ont l’obligation de se doter d’un Comité spécialisé (dénomination libre, mais généralement Comité d’audit), composé d’administrateurs (à l’exclusion de ceux exerçant des fonctions de direction) ou de membres du Conseil de surveillance, dont un membre indépendant compétent en la matière</a:t>
            </a:r>
          </a:p>
          <a:p>
            <a:pPr marL="285750" lvl="1" indent="-285750">
              <a:buFont typeface="Wingdings" panose="05000000000000000000" pitchFamily="2" charset="2"/>
              <a:buChar char="§"/>
            </a:pPr>
            <a:r>
              <a:rPr lang="fr-FR" sz="1600" u="sng" dirty="0" smtClean="0"/>
              <a:t>Missions</a:t>
            </a:r>
            <a:r>
              <a:rPr lang="fr-FR" sz="1600" dirty="0" smtClean="0"/>
              <a:t> : </a:t>
            </a:r>
          </a:p>
          <a:p>
            <a:pPr marL="537750" lvl="2" indent="-285750">
              <a:buFont typeface="Arial" panose="020B0604020202020204" pitchFamily="34" charset="0"/>
              <a:buChar char="•"/>
            </a:pPr>
            <a:r>
              <a:rPr lang="fr-FR" dirty="0" smtClean="0"/>
              <a:t>Le suivi des questions relatives à l’élaboration des comptes et au contrôle de l’information financière </a:t>
            </a:r>
          </a:p>
          <a:p>
            <a:pPr marL="537750" lvl="2" indent="-285750">
              <a:buFont typeface="Arial" panose="020B0604020202020204" pitchFamily="34" charset="0"/>
              <a:buChar char="•"/>
            </a:pPr>
            <a:r>
              <a:rPr lang="fr-FR" dirty="0" smtClean="0"/>
              <a:t>Le suivi du contrôle interne et de la gestion des risques (ou le suivi des systèmes de contrôle interne et de gestion des risques)</a:t>
            </a:r>
          </a:p>
          <a:p>
            <a:pPr marL="537750" lvl="2" indent="-285750">
              <a:buFont typeface="Arial" panose="020B0604020202020204" pitchFamily="34" charset="0"/>
              <a:buChar char="•"/>
            </a:pPr>
            <a:r>
              <a:rPr lang="fr-FR" dirty="0" smtClean="0"/>
              <a:t>Le contrôle des conditions d’exercice de la mission des CAC, notamment :</a:t>
            </a:r>
          </a:p>
          <a:p>
            <a:pPr marL="1041750" lvl="4" indent="-285750"/>
            <a:r>
              <a:rPr lang="fr-FR" dirty="0"/>
              <a:t>p</a:t>
            </a:r>
            <a:r>
              <a:rPr lang="fr-FR" dirty="0" smtClean="0"/>
              <a:t>rocessus de sélection </a:t>
            </a:r>
          </a:p>
          <a:p>
            <a:pPr marL="1041750" lvl="4" indent="-285750"/>
            <a:r>
              <a:rPr lang="fr-FR" dirty="0"/>
              <a:t>s</a:t>
            </a:r>
            <a:r>
              <a:rPr lang="fr-FR" dirty="0" smtClean="0"/>
              <a:t>uivi de la mission des CAC </a:t>
            </a:r>
          </a:p>
          <a:p>
            <a:pPr marL="1041750" lvl="4" indent="-285750"/>
            <a:r>
              <a:rPr lang="fr-FR" dirty="0"/>
              <a:t>a</a:t>
            </a:r>
            <a:r>
              <a:rPr lang="fr-FR" dirty="0" smtClean="0"/>
              <a:t>pprobation des services autres que la certification des comptes </a:t>
            </a:r>
          </a:p>
        </p:txBody>
      </p:sp>
    </p:spTree>
    <p:extLst>
      <p:ext uri="{BB962C8B-B14F-4D97-AF65-F5344CB8AC3E}">
        <p14:creationId xmlns:p14="http://schemas.microsoft.com/office/powerpoint/2010/main" val="14705175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startAt="7"/>
            </a:pPr>
            <a:r>
              <a:rPr lang="fr-FR" dirty="0"/>
              <a:t>Les nouvelles règles de </a:t>
            </a:r>
            <a:r>
              <a:rPr lang="fr-FR" dirty="0" smtClean="0"/>
              <a:t>l’audit</a:t>
            </a:r>
            <a:endParaRPr lang="fr-FR" dirty="0"/>
          </a:p>
          <a:p>
            <a:pPr marL="534988" indent="-534988"/>
            <a:r>
              <a:rPr lang="fr-FR" dirty="0"/>
              <a:t>	</a:t>
            </a:r>
            <a:r>
              <a:rPr lang="fr-FR" dirty="0" smtClean="0"/>
              <a:t>(</a:t>
            </a:r>
            <a:r>
              <a:rPr lang="fr-FR" dirty="0"/>
              <a:t>Impacts sur la pratique et le droit des sociétés</a:t>
            </a:r>
            <a:r>
              <a:rPr lang="fr-FR" dirty="0" smtClean="0"/>
              <a:t>) (8/8)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342900" lvl="1" indent="-342900">
              <a:buFont typeface="+mj-lt"/>
              <a:buAutoNum type="arabicPeriod"/>
            </a:pPr>
            <a:r>
              <a:rPr lang="fr-FR" b="1" u="sng" dirty="0" smtClean="0"/>
              <a:t>Précisions apportées par la loi Sapin II </a:t>
            </a:r>
          </a:p>
          <a:p>
            <a:pPr marL="0" lvl="1" indent="0">
              <a:buNone/>
            </a:pPr>
            <a:endParaRPr lang="fr-FR" dirty="0" smtClean="0"/>
          </a:p>
          <a:p>
            <a:pPr marL="537750" lvl="2" indent="-285750">
              <a:buFont typeface="Arial" panose="020B0604020202020204" pitchFamily="34" charset="0"/>
              <a:buChar char="•"/>
            </a:pPr>
            <a:r>
              <a:rPr lang="fr-FR" dirty="0" smtClean="0"/>
              <a:t>La désignation d’un ou plusieurs commissaires aux comptes suppléants n’est requise que si le ou les commissaires aux comptes titulaires sont des personnes physiques ou des sociétés unipersonnelles</a:t>
            </a:r>
          </a:p>
          <a:p>
            <a:pPr marL="252000" lvl="2" indent="0">
              <a:buNone/>
            </a:pPr>
            <a:endParaRPr lang="fr-FR" dirty="0" smtClean="0"/>
          </a:p>
          <a:p>
            <a:pPr marL="537750" lvl="2" indent="-285750">
              <a:buFont typeface="Arial" panose="020B0604020202020204" pitchFamily="34" charset="0"/>
              <a:buChar char="•"/>
            </a:pPr>
            <a:r>
              <a:rPr lang="fr-FR" dirty="0" smtClean="0"/>
              <a:t>Un même commissaire peut intervenir dans la même société pour des missions relatives : aux apports, aux avantages particuliers, à l’acquisition d’un bien à un actionnaire dans les deux ans de son immatriculation ou encore à l’occasion de l’émission d’obligations dans ces deux ans</a:t>
            </a:r>
          </a:p>
        </p:txBody>
      </p:sp>
    </p:spTree>
    <p:extLst>
      <p:ext uri="{BB962C8B-B14F-4D97-AF65-F5344CB8AC3E}">
        <p14:creationId xmlns:p14="http://schemas.microsoft.com/office/powerpoint/2010/main" val="3044124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Gouvernance d’entreprise : les refontes du Code AFEP-MEDEF et du Code MIDDLENEXT</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86</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Thibault Jabouley</a:t>
            </a:r>
          </a:p>
        </p:txBody>
      </p:sp>
    </p:spTree>
    <p:extLst>
      <p:ext uri="{BB962C8B-B14F-4D97-AF65-F5344CB8AC3E}">
        <p14:creationId xmlns:p14="http://schemas.microsoft.com/office/powerpoint/2010/main" val="5499780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9286" y="716446"/>
            <a:ext cx="8280000" cy="720000"/>
          </a:xfrm>
        </p:spPr>
        <p:txBody>
          <a:bodyPr/>
          <a:lstStyle/>
          <a:p>
            <a:pPr marL="627063" indent="-627063">
              <a:buFont typeface="+mj-lt"/>
              <a:buAutoNum type="romanUcPeriod" startAt="8"/>
            </a:pPr>
            <a:r>
              <a:rPr lang="fr-FR" dirty="0" smtClean="0"/>
              <a:t>Gouvernance d’entreprise : les </a:t>
            </a:r>
            <a:r>
              <a:rPr lang="fr-FR" dirty="0"/>
              <a:t>refontes du Code AFEP-MEDEF et du Code </a:t>
            </a:r>
            <a:r>
              <a:rPr lang="fr-FR" dirty="0" smtClean="0"/>
              <a:t>MIDDLENEXT (1/11)</a:t>
            </a:r>
            <a:endParaRPr lang="fr-FR" dirty="0"/>
          </a:p>
          <a:p>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87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AutoNum type="romanUcParenR"/>
            </a:pPr>
            <a:r>
              <a:rPr lang="fr-FR" b="1" dirty="0" smtClean="0"/>
              <a:t>Révision du Code AFEP-MEDEF</a:t>
            </a:r>
          </a:p>
          <a:p>
            <a:pPr marL="0" lvl="1" indent="0" algn="ctr">
              <a:buNone/>
            </a:pPr>
            <a:r>
              <a:rPr lang="fr-FR" sz="1600" i="1" dirty="0" smtClean="0"/>
              <a:t>Principales évolutions du Code </a:t>
            </a:r>
          </a:p>
          <a:p>
            <a:pPr marL="0" lvl="1" indent="0" algn="ctr">
              <a:buNone/>
            </a:pPr>
            <a:endParaRPr lang="fr-FR" i="1" dirty="0" smtClean="0"/>
          </a:p>
          <a:p>
            <a:pPr marL="342900" lvl="1" indent="-342900" algn="just">
              <a:buFont typeface="+mj-lt"/>
              <a:buAutoNum type="alphaUcPeriod"/>
            </a:pPr>
            <a:r>
              <a:rPr lang="fr-FR" b="1" u="sng" dirty="0" smtClean="0"/>
              <a:t>Sur les aspects de gouvernance </a:t>
            </a:r>
          </a:p>
          <a:p>
            <a:pPr marL="0" lvl="1" indent="0" algn="just">
              <a:buNone/>
            </a:pPr>
            <a:endParaRPr lang="fr-FR" b="1" u="sng" dirty="0"/>
          </a:p>
          <a:p>
            <a:pPr marL="628650" lvl="3" indent="-273050" algn="just">
              <a:buFont typeface="+mj-lt"/>
              <a:buAutoNum type="arabicPeriod"/>
            </a:pPr>
            <a:r>
              <a:rPr lang="fr-FR" sz="1400" b="1" u="sng" dirty="0" smtClean="0"/>
              <a:t>Principaux points</a:t>
            </a:r>
            <a:endParaRPr lang="fr-FR" b="1" u="sng" dirty="0" smtClean="0"/>
          </a:p>
          <a:p>
            <a:pPr marL="628650" lvl="1" indent="0" algn="just">
              <a:buFont typeface="Wingdings" panose="05000000000000000000" pitchFamily="2" charset="2"/>
              <a:buChar char="Ø"/>
            </a:pPr>
            <a:r>
              <a:rPr lang="fr-FR" sz="1600" dirty="0" smtClean="0"/>
              <a:t> Distinction entre les dirigeants mandataires sociaux exécutifs et non exécutifs</a:t>
            </a:r>
          </a:p>
          <a:p>
            <a:pPr marL="628650" lvl="1" indent="0" algn="just">
              <a:buFont typeface="Wingdings" panose="05000000000000000000" pitchFamily="2" charset="2"/>
              <a:buChar char="Ø"/>
            </a:pPr>
            <a:r>
              <a:rPr lang="fr-FR" sz="1600" dirty="0" smtClean="0"/>
              <a:t> Intégration du thème de la RSE dans la définition de la mission du Conseil  </a:t>
            </a:r>
          </a:p>
          <a:p>
            <a:pPr marL="898525" lvl="3" indent="-88900" algn="just"/>
            <a:r>
              <a:rPr lang="fr-FR" sz="1400" dirty="0" smtClean="0"/>
              <a:t>Le Conseil doit être informé de </a:t>
            </a:r>
            <a:r>
              <a:rPr lang="fr-FR" sz="1400" i="1" dirty="0" smtClean="0"/>
              <a:t>« l’évolution des marchés, de l’environnement concurrentiel et   des principaux enjeux, y compris dans le domaine de la responsabilité sociale et environnementale de la société »</a:t>
            </a:r>
          </a:p>
          <a:p>
            <a:pPr marL="895350" lvl="3" indent="-85725" algn="just"/>
            <a:r>
              <a:rPr lang="fr-FR" sz="1400" dirty="0" smtClean="0"/>
              <a:t>Le Conseil doit veiller à ce que les actionnaires et les investisseurs reçoivent une information pertinente sur </a:t>
            </a:r>
            <a:r>
              <a:rPr lang="fr-FR" sz="1400" i="1" dirty="0" smtClean="0"/>
              <a:t>« la prise en compte des enjeux extra-financiers significatifs pour la société ainsi que sur ses perspectives à long terme » </a:t>
            </a:r>
          </a:p>
          <a:p>
            <a:pPr marL="628650" lvl="1" indent="0" algn="just">
              <a:buFont typeface="Wingdings" panose="05000000000000000000" pitchFamily="2" charset="2"/>
              <a:buChar char="Ø"/>
            </a:pPr>
            <a:r>
              <a:rPr lang="fr-FR" sz="1600" dirty="0" smtClean="0"/>
              <a:t> Indépendance de l’administrateur référent</a:t>
            </a:r>
          </a:p>
          <a:p>
            <a:pPr marL="628650" lvl="1" indent="0" algn="just">
              <a:buFont typeface="Wingdings" panose="05000000000000000000" pitchFamily="2" charset="2"/>
              <a:buChar char="Ø"/>
            </a:pPr>
            <a:r>
              <a:rPr lang="fr-FR" sz="1600" dirty="0" smtClean="0"/>
              <a:t> Redéfinition de certains critères d’indépendance des administrateurs </a:t>
            </a:r>
          </a:p>
          <a:p>
            <a:pPr marL="285750" lvl="1" indent="-285750" algn="just">
              <a:buFont typeface="Wingdings" panose="05000000000000000000" pitchFamily="2" charset="2"/>
              <a:buChar char="Ø"/>
            </a:pPr>
            <a:endParaRPr lang="fr-FR" sz="1600" dirty="0" smtClean="0"/>
          </a:p>
          <a:p>
            <a:pPr marL="0" lvl="1" indent="0" algn="just">
              <a:buNone/>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Tree>
    <p:extLst>
      <p:ext uri="{BB962C8B-B14F-4D97-AF65-F5344CB8AC3E}">
        <p14:creationId xmlns:p14="http://schemas.microsoft.com/office/powerpoint/2010/main" val="19815216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88</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AutoNum type="romanUcParenR"/>
            </a:pPr>
            <a:r>
              <a:rPr lang="fr-FR" b="1" dirty="0" smtClean="0"/>
              <a:t>Révision du Code AFEP-MEDEF</a:t>
            </a:r>
          </a:p>
          <a:p>
            <a:pPr marL="0" lvl="1" indent="0" algn="ctr">
              <a:buNone/>
            </a:pPr>
            <a:r>
              <a:rPr lang="fr-FR" sz="1600" i="1" dirty="0" smtClean="0"/>
              <a:t>Principales évolutions du Code </a:t>
            </a:r>
          </a:p>
          <a:p>
            <a:pPr marL="0" lvl="1" indent="0" algn="just">
              <a:buNone/>
            </a:pPr>
            <a:endParaRPr lang="fr-FR" i="1" dirty="0" smtClean="0"/>
          </a:p>
          <a:p>
            <a:pPr marL="342900" lvl="1" indent="-342900" algn="just">
              <a:buFont typeface="+mj-lt"/>
              <a:buAutoNum type="alphaUcPeriod"/>
            </a:pPr>
            <a:r>
              <a:rPr lang="fr-FR" b="1" u="sng" dirty="0" smtClean="0"/>
              <a:t>Sur les aspects de gouvernance </a:t>
            </a:r>
          </a:p>
          <a:p>
            <a:pPr marL="0" lvl="1" indent="0" algn="just">
              <a:buNone/>
            </a:pPr>
            <a:endParaRPr lang="fr-FR" b="1" u="sng" dirty="0" smtClean="0"/>
          </a:p>
          <a:p>
            <a:pPr marL="628650" lvl="1" indent="-266700" algn="just">
              <a:buFont typeface="+mj-lt"/>
              <a:buAutoNum type="arabicPeriod" startAt="2"/>
            </a:pPr>
            <a:r>
              <a:rPr lang="fr-FR" sz="1600" b="1" u="sng" dirty="0" smtClean="0"/>
              <a:t>Autres points</a:t>
            </a:r>
          </a:p>
          <a:p>
            <a:pPr marL="628650" lvl="1" indent="0" algn="just">
              <a:buNone/>
            </a:pPr>
            <a:r>
              <a:rPr lang="fr-FR" sz="1500" b="1" i="1" dirty="0" smtClean="0"/>
              <a:t>Conseil d’administration / de surveillance</a:t>
            </a:r>
            <a:endParaRPr lang="fr-FR" sz="1500" b="1" i="1" dirty="0"/>
          </a:p>
          <a:p>
            <a:pPr marL="809625" lvl="1" indent="-180975" algn="just">
              <a:buFont typeface="Wingdings" panose="05000000000000000000" pitchFamily="2" charset="2"/>
              <a:buChar char="Ø"/>
            </a:pPr>
            <a:r>
              <a:rPr lang="fr-FR" sz="1500" dirty="0" smtClean="0"/>
              <a:t> Ajout de critères pour sa diversité et nécessité de ne pas favoriser les conflits d’intérêts  </a:t>
            </a:r>
          </a:p>
          <a:p>
            <a:pPr marL="809625" lvl="1" indent="-180975" algn="just">
              <a:buFont typeface="Wingdings" panose="05000000000000000000" pitchFamily="2" charset="2"/>
              <a:buChar char="Ø"/>
            </a:pPr>
            <a:r>
              <a:rPr lang="fr-FR" sz="1500" dirty="0" smtClean="0"/>
              <a:t> Suppression des recommandations sur les administrateurs salariés : intégrées dans le Code de commerce</a:t>
            </a:r>
          </a:p>
          <a:p>
            <a:pPr marL="809625" lvl="1" indent="-180975" algn="just">
              <a:buFont typeface="Wingdings" panose="05000000000000000000" pitchFamily="2" charset="2"/>
              <a:buChar char="Ø"/>
            </a:pPr>
            <a:r>
              <a:rPr lang="fr-FR" sz="1500" dirty="0" smtClean="0"/>
              <a:t> Revue de l’indépendance à la nomination comme au renouvellement, soumission à l’AG</a:t>
            </a:r>
          </a:p>
          <a:p>
            <a:pPr marL="628650" lvl="1" indent="0" algn="just">
              <a:buFont typeface="Wingdings" panose="05000000000000000000" pitchFamily="2" charset="2"/>
              <a:buChar char="Ø"/>
            </a:pPr>
            <a:r>
              <a:rPr lang="fr-FR" sz="1500" dirty="0" smtClean="0"/>
              <a:t> « Obligation de confidentialité » de l’administrateur </a:t>
            </a:r>
          </a:p>
          <a:p>
            <a:pPr marL="628650" lvl="1" indent="0" algn="just">
              <a:buNone/>
            </a:pPr>
            <a:r>
              <a:rPr lang="fr-FR" sz="1500" b="1" i="1" dirty="0" smtClean="0"/>
              <a:t>Comités du conseil : </a:t>
            </a:r>
            <a:r>
              <a:rPr lang="fr-FR" sz="1500" dirty="0"/>
              <a:t>r</a:t>
            </a:r>
            <a:r>
              <a:rPr lang="fr-FR" sz="1500" dirty="0" smtClean="0"/>
              <a:t>eformulation et précision des principes généraux </a:t>
            </a:r>
          </a:p>
          <a:p>
            <a:pPr marL="628650" lvl="1" indent="0" algn="just">
              <a:buNone/>
            </a:pPr>
            <a:r>
              <a:rPr lang="fr-FR" sz="1500" b="1" i="1" dirty="0" smtClean="0"/>
              <a:t>Comité d’audit : </a:t>
            </a:r>
          </a:p>
          <a:p>
            <a:pPr marL="628650" lvl="1" indent="0" algn="just">
              <a:buFont typeface="Wingdings" panose="05000000000000000000" pitchFamily="2" charset="2"/>
              <a:buChar char="Ø"/>
            </a:pPr>
            <a:r>
              <a:rPr lang="fr-FR" sz="1500" dirty="0" smtClean="0"/>
              <a:t> Pas de dirigeant mandataire social exécutif </a:t>
            </a:r>
          </a:p>
          <a:p>
            <a:pPr marL="628650" lvl="1" indent="0" algn="just">
              <a:buFont typeface="Wingdings" panose="05000000000000000000" pitchFamily="2" charset="2"/>
              <a:buChar char="Ø"/>
            </a:pPr>
            <a:r>
              <a:rPr lang="fr-FR" sz="1500" dirty="0" smtClean="0"/>
              <a:t> Précisions sur son rôle dans le contrôle de l’audit interne</a:t>
            </a:r>
            <a:r>
              <a:rPr lang="fr-FR" sz="1600" dirty="0" smtClean="0"/>
              <a:t> </a:t>
            </a:r>
          </a:p>
          <a:p>
            <a:pPr marL="0" lvl="1" indent="0" algn="just">
              <a:buNone/>
            </a:pPr>
            <a:endParaRPr lang="fr-FR" sz="1600" dirty="0" smtClean="0"/>
          </a:p>
          <a:p>
            <a:pPr marL="285750" lvl="1" indent="-285750" algn="just">
              <a:buFont typeface="Wingdings" panose="05000000000000000000" pitchFamily="2" charset="2"/>
              <a:buChar char="Ø"/>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a:spLocks noGrp="1"/>
          </p:cNvSpPr>
          <p:nvPr>
            <p:ph type="body" sz="quarter" idx="10"/>
          </p:nvPr>
        </p:nvSpPr>
        <p:spPr>
          <a:xfrm>
            <a:off x="420125" y="713450"/>
            <a:ext cx="8280000" cy="720000"/>
          </a:xfrm>
        </p:spPr>
        <p:txBody>
          <a:bodyPr/>
          <a:lstStyle/>
          <a:p>
            <a:pPr marL="627063" indent="-627063">
              <a:buFont typeface="+mj-lt"/>
              <a:buAutoNum type="romanUcPeriod" startAt="8"/>
            </a:pPr>
            <a:r>
              <a:rPr lang="fr-FR" dirty="0" smtClean="0"/>
              <a:t>Gouvernance d’entreprise : les </a:t>
            </a:r>
            <a:r>
              <a:rPr lang="fr-FR" dirty="0"/>
              <a:t>refontes du Code AFEP-MEDEF et du Code </a:t>
            </a:r>
            <a:r>
              <a:rPr lang="fr-FR" dirty="0" smtClean="0"/>
              <a:t>MIDDLENEXT (2/11)</a:t>
            </a:r>
            <a:endParaRPr lang="fr-FR" dirty="0"/>
          </a:p>
          <a:p>
            <a:endParaRPr lang="fr-FR" dirty="0"/>
          </a:p>
        </p:txBody>
      </p:sp>
    </p:spTree>
    <p:extLst>
      <p:ext uri="{BB962C8B-B14F-4D97-AF65-F5344CB8AC3E}">
        <p14:creationId xmlns:p14="http://schemas.microsoft.com/office/powerpoint/2010/main" val="947846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89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AutoNum type="romanUcParenR"/>
            </a:pPr>
            <a:r>
              <a:rPr lang="fr-FR" b="1" dirty="0" smtClean="0"/>
              <a:t>Révision du Code AFEP-MEDEF</a:t>
            </a:r>
          </a:p>
          <a:p>
            <a:pPr marL="0" lvl="1" indent="0" algn="ctr">
              <a:buNone/>
            </a:pPr>
            <a:r>
              <a:rPr lang="fr-FR" sz="1600" i="1" dirty="0" smtClean="0"/>
              <a:t>Principales évolutions du Code </a:t>
            </a:r>
          </a:p>
          <a:p>
            <a:pPr marL="0" lvl="1" indent="0" algn="just">
              <a:buNone/>
            </a:pPr>
            <a:endParaRPr lang="fr-FR" i="1" dirty="0" smtClean="0"/>
          </a:p>
          <a:p>
            <a:pPr marL="342900" lvl="1" indent="-342900" algn="just">
              <a:buFont typeface="+mj-lt"/>
              <a:buAutoNum type="alphaUcPeriod"/>
            </a:pPr>
            <a:r>
              <a:rPr lang="fr-FR" b="1" u="sng" dirty="0" smtClean="0"/>
              <a:t>Sur les aspects de gouvernance </a:t>
            </a:r>
          </a:p>
          <a:p>
            <a:pPr marL="0" lvl="1" indent="0" algn="just">
              <a:buNone/>
            </a:pPr>
            <a:endParaRPr lang="fr-FR" b="1" u="sng" dirty="0" smtClean="0"/>
          </a:p>
          <a:p>
            <a:pPr marL="628650" lvl="1" indent="-266700" algn="just">
              <a:buFont typeface="+mj-lt"/>
              <a:buAutoNum type="arabicPeriod" startAt="2"/>
            </a:pPr>
            <a:r>
              <a:rPr lang="fr-FR" sz="1600" b="1" u="sng" dirty="0" smtClean="0"/>
              <a:t>Autres points</a:t>
            </a:r>
          </a:p>
          <a:p>
            <a:pPr marL="628650" lvl="1" indent="0" algn="just">
              <a:buNone/>
            </a:pPr>
            <a:r>
              <a:rPr lang="fr-FR" sz="1400" b="1" i="1" dirty="0" smtClean="0"/>
              <a:t>Comité des nominations</a:t>
            </a:r>
          </a:p>
          <a:p>
            <a:pPr marL="628650" lvl="1" indent="0" algn="just">
              <a:buFont typeface="Wingdings" panose="05000000000000000000" pitchFamily="2" charset="2"/>
              <a:buChar char="Ø"/>
            </a:pPr>
            <a:r>
              <a:rPr lang="fr-FR" sz="1400" dirty="0" smtClean="0"/>
              <a:t> Ajout </a:t>
            </a:r>
            <a:r>
              <a:rPr lang="fr-FR" sz="1400" dirty="0"/>
              <a:t>de critères pour la sélection </a:t>
            </a:r>
            <a:r>
              <a:rPr lang="fr-FR" sz="1400" dirty="0" smtClean="0"/>
              <a:t>de ses membres</a:t>
            </a:r>
          </a:p>
          <a:p>
            <a:pPr marL="628650" lvl="1" indent="0" algn="just">
              <a:buFont typeface="Wingdings" panose="05000000000000000000" pitchFamily="2" charset="2"/>
              <a:buChar char="Ø"/>
            </a:pPr>
            <a:r>
              <a:rPr lang="fr-FR" sz="1400" dirty="0" smtClean="0"/>
              <a:t> Pas de dirigeant </a:t>
            </a:r>
            <a:r>
              <a:rPr lang="fr-FR" sz="1400" dirty="0"/>
              <a:t>mandataire social </a:t>
            </a:r>
            <a:r>
              <a:rPr lang="fr-FR" sz="1400" dirty="0" smtClean="0"/>
              <a:t>exécutif</a:t>
            </a:r>
          </a:p>
          <a:p>
            <a:pPr marL="628650" lvl="1" indent="0" algn="just">
              <a:buFont typeface="Wingdings" panose="05000000000000000000" pitchFamily="2" charset="2"/>
              <a:buChar char="Ø"/>
            </a:pPr>
            <a:r>
              <a:rPr lang="fr-FR" sz="1400" dirty="0" smtClean="0"/>
              <a:t> Modification </a:t>
            </a:r>
            <a:r>
              <a:rPr lang="fr-FR" sz="1400" dirty="0"/>
              <a:t>du rôle du </a:t>
            </a:r>
            <a:r>
              <a:rPr lang="fr-FR" sz="1400" dirty="0" smtClean="0"/>
              <a:t>président dans l’établissement d’un plan de succession</a:t>
            </a:r>
            <a:endParaRPr lang="fr-FR" sz="1400" dirty="0"/>
          </a:p>
          <a:p>
            <a:pPr marL="628650" lvl="1" indent="0" algn="just">
              <a:buNone/>
            </a:pPr>
            <a:r>
              <a:rPr lang="fr-FR" sz="1400" b="1" i="1" dirty="0" smtClean="0"/>
              <a:t>Comité des rémunérations</a:t>
            </a:r>
          </a:p>
          <a:p>
            <a:pPr marL="628650" lvl="1" indent="0" algn="just">
              <a:buFont typeface="Wingdings" panose="05000000000000000000" pitchFamily="2" charset="2"/>
              <a:buChar char="Ø"/>
            </a:pPr>
            <a:r>
              <a:rPr lang="fr-FR" sz="1400" dirty="0" smtClean="0"/>
              <a:t> Pas de dirigeant mandataire social exécutif</a:t>
            </a:r>
          </a:p>
          <a:p>
            <a:pPr marL="628650" lvl="1" indent="0" algn="just">
              <a:buFont typeface="Wingdings" panose="05000000000000000000" pitchFamily="2" charset="2"/>
              <a:buChar char="Ø"/>
            </a:pPr>
            <a:r>
              <a:rPr lang="fr-FR" sz="1400" dirty="0" smtClean="0"/>
              <a:t> Indépendance de son président </a:t>
            </a:r>
            <a:endParaRPr lang="fr-FR" sz="1400" dirty="0"/>
          </a:p>
          <a:p>
            <a:pPr marL="628650" lvl="1" indent="0" algn="just">
              <a:buFont typeface="Wingdings" panose="05000000000000000000" pitchFamily="2" charset="2"/>
              <a:buChar char="Ø"/>
            </a:pPr>
            <a:r>
              <a:rPr lang="fr-FR" sz="1400" dirty="0" smtClean="0"/>
              <a:t> Présence d’un administrateur salarié</a:t>
            </a:r>
          </a:p>
          <a:p>
            <a:pPr marL="628650" lvl="1" indent="0" algn="just">
              <a:buFont typeface="Wingdings" panose="05000000000000000000" pitchFamily="2" charset="2"/>
              <a:buChar char="Ø"/>
            </a:pPr>
            <a:r>
              <a:rPr lang="fr-FR" sz="1400" dirty="0" smtClean="0"/>
              <a:t> Recommandations sur les jetons de présence</a:t>
            </a:r>
          </a:p>
          <a:p>
            <a:pPr marL="914400" lvl="1" indent="-104775" algn="just"/>
            <a:r>
              <a:rPr lang="fr-FR" sz="1400" dirty="0" smtClean="0"/>
              <a:t> avant AG : montant de l’enveloppe</a:t>
            </a:r>
          </a:p>
          <a:p>
            <a:pPr marL="914400" lvl="1" indent="-104775" algn="just"/>
            <a:r>
              <a:rPr lang="fr-FR" sz="1400" dirty="0" smtClean="0"/>
              <a:t> après AG : répartition </a:t>
            </a:r>
          </a:p>
          <a:p>
            <a:pPr marL="880650" lvl="2" indent="0" algn="just">
              <a:buFont typeface="Wingdings" panose="05000000000000000000" pitchFamily="2" charset="2"/>
              <a:buChar char="Ø"/>
            </a:pPr>
            <a:endParaRPr lang="fr-FR" sz="1400" dirty="0" smtClean="0"/>
          </a:p>
          <a:p>
            <a:pPr marL="285750" lvl="1" indent="-285750" algn="just">
              <a:buFont typeface="Wingdings" panose="05000000000000000000" pitchFamily="2" charset="2"/>
              <a:buChar char="Ø"/>
            </a:pPr>
            <a:endParaRPr lang="fr-FR" sz="1600" dirty="0"/>
          </a:p>
          <a:p>
            <a:pPr marL="0" lvl="1" indent="0" algn="just">
              <a:buNone/>
            </a:pPr>
            <a:endParaRPr lang="fr-FR" b="1" dirty="0"/>
          </a:p>
          <a:p>
            <a:pPr marL="0" lvl="1" indent="0" algn="just">
              <a:buNone/>
            </a:pPr>
            <a:endParaRPr lang="fr-FR" dirty="0" smtClean="0"/>
          </a:p>
        </p:txBody>
      </p:sp>
      <p:sp>
        <p:nvSpPr>
          <p:cNvPr id="5"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(3/11)</a:t>
            </a:r>
          </a:p>
          <a:p>
            <a:endParaRPr lang="fr-FR" dirty="0"/>
          </a:p>
        </p:txBody>
      </p:sp>
    </p:spTree>
    <p:extLst>
      <p:ext uri="{BB962C8B-B14F-4D97-AF65-F5344CB8AC3E}">
        <p14:creationId xmlns:p14="http://schemas.microsoft.com/office/powerpoint/2010/main" val="353970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514350" indent="-514350">
              <a:buFont typeface="+mj-lt"/>
              <a:buAutoNum type="romanUcPeriod"/>
            </a:pPr>
            <a:r>
              <a:rPr lang="fr-FR" dirty="0" smtClean="0"/>
              <a:t>La </a:t>
            </a:r>
            <a:r>
              <a:rPr lang="fr-FR" dirty="0"/>
              <a:t>proposition de loi </a:t>
            </a:r>
            <a:r>
              <a:rPr lang="fr-FR" dirty="0" smtClean="0"/>
              <a:t>sur le devoir de vigilance (4/18)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9</a:t>
            </a:fld>
            <a:endParaRPr lang="en-GB" dirty="0"/>
          </a:p>
        </p:txBody>
      </p:sp>
      <p:sp>
        <p:nvSpPr>
          <p:cNvPr id="3" name="Espace réservé du texte 2"/>
          <p:cNvSpPr>
            <a:spLocks noGrp="1"/>
          </p:cNvSpPr>
          <p:nvPr>
            <p:ph type="body" sz="quarter" idx="11"/>
          </p:nvPr>
        </p:nvSpPr>
        <p:spPr>
          <a:xfrm>
            <a:off x="395536" y="1340768"/>
            <a:ext cx="8388472" cy="4829616"/>
          </a:xfrm>
        </p:spPr>
        <p:txBody>
          <a:bodyPr/>
          <a:lstStyle/>
          <a:p>
            <a:pPr marL="0" lvl="0" indent="0">
              <a:lnSpc>
                <a:spcPct val="150000"/>
              </a:lnSpc>
              <a:buNone/>
            </a:pPr>
            <a:r>
              <a:rPr lang="fr-FR" sz="2400" b="1" u="sng" dirty="0" smtClean="0"/>
              <a:t>Droit comparé (suite</a:t>
            </a:r>
            <a:r>
              <a:rPr lang="fr-FR" sz="2400" b="1" dirty="0" smtClean="0"/>
              <a:t>) : </a:t>
            </a:r>
          </a:p>
          <a:p>
            <a:pPr marL="0" lvl="0" indent="0">
              <a:lnSpc>
                <a:spcPct val="150000"/>
              </a:lnSpc>
              <a:buNone/>
            </a:pPr>
            <a:r>
              <a:rPr lang="fr-FR" b="1" dirty="0" smtClean="0"/>
              <a:t>Canada : Code criminel, art. 217.1 </a:t>
            </a:r>
          </a:p>
          <a:p>
            <a:pPr lvl="0" algn="just">
              <a:buFont typeface="Wingdings" panose="05000000000000000000" pitchFamily="2" charset="2"/>
              <a:buChar char="Ø"/>
            </a:pPr>
            <a:r>
              <a:rPr lang="fr-FR" dirty="0" smtClean="0">
                <a:sym typeface="Wingdings" panose="05000000000000000000" pitchFamily="2" charset="2"/>
              </a:rPr>
              <a:t>Une société a l’obligation légale de faire preuve de diligence raisonnable pour </a:t>
            </a:r>
            <a:r>
              <a:rPr lang="fr-FR" b="1" dirty="0" smtClean="0">
                <a:sym typeface="Wingdings" panose="05000000000000000000" pitchFamily="2" charset="2"/>
              </a:rPr>
              <a:t>protéger ses employés et la population contre le risque de dommage corporel</a:t>
            </a:r>
            <a:r>
              <a:rPr lang="fr-FR" dirty="0" smtClean="0">
                <a:sym typeface="Wingdings" panose="05000000000000000000" pitchFamily="2" charset="2"/>
              </a:rPr>
              <a:t> et de prendre des mesures raisonnables pour assurer leur sécurité. </a:t>
            </a:r>
          </a:p>
          <a:p>
            <a:pPr lvl="0" algn="just">
              <a:buFont typeface="Wingdings" panose="05000000000000000000" pitchFamily="2" charset="2"/>
              <a:buChar char="Ø"/>
            </a:pPr>
            <a:endParaRPr lang="fr-FR" sz="300" dirty="0" smtClean="0">
              <a:sym typeface="Wingdings" panose="05000000000000000000" pitchFamily="2" charset="2"/>
            </a:endParaRPr>
          </a:p>
          <a:p>
            <a:pPr lvl="0" algn="just">
              <a:buFont typeface="Wingdings" panose="05000000000000000000" pitchFamily="2" charset="2"/>
              <a:buChar char="Ø"/>
            </a:pPr>
            <a:r>
              <a:rPr lang="fr-FR" dirty="0" smtClean="0">
                <a:sym typeface="Wingdings" panose="05000000000000000000" pitchFamily="2" charset="2"/>
              </a:rPr>
              <a:t>En cas de </a:t>
            </a:r>
            <a:r>
              <a:rPr lang="fr-FR" b="1" dirty="0" smtClean="0">
                <a:sym typeface="Wingdings" panose="05000000000000000000" pitchFamily="2" charset="2"/>
              </a:rPr>
              <a:t>blessure grave </a:t>
            </a:r>
            <a:r>
              <a:rPr lang="fr-FR" dirty="0" smtClean="0">
                <a:sym typeface="Wingdings" panose="05000000000000000000" pitchFamily="2" charset="2"/>
              </a:rPr>
              <a:t>ou de </a:t>
            </a:r>
            <a:r>
              <a:rPr lang="fr-FR" b="1" dirty="0" smtClean="0">
                <a:sym typeface="Wingdings" panose="05000000000000000000" pitchFamily="2" charset="2"/>
              </a:rPr>
              <a:t>décès</a:t>
            </a:r>
            <a:r>
              <a:rPr lang="fr-FR" dirty="0" smtClean="0">
                <a:sym typeface="Wingdings" panose="05000000000000000000" pitchFamily="2" charset="2"/>
              </a:rPr>
              <a:t>, une société peut être tenue criminellement responsable si la « </a:t>
            </a:r>
            <a:r>
              <a:rPr lang="fr-FR" i="1" dirty="0" smtClean="0">
                <a:sym typeface="Wingdings" panose="05000000000000000000" pitchFamily="2" charset="2"/>
              </a:rPr>
              <a:t>haute direction</a:t>
            </a:r>
            <a:r>
              <a:rPr lang="fr-FR" dirty="0" smtClean="0">
                <a:sym typeface="Wingdings" panose="05000000000000000000" pitchFamily="2" charset="2"/>
              </a:rPr>
              <a:t> » </a:t>
            </a:r>
            <a:r>
              <a:rPr lang="fr-FR" b="1" dirty="0" smtClean="0">
                <a:sym typeface="Wingdings" panose="05000000000000000000" pitchFamily="2" charset="2"/>
              </a:rPr>
              <a:t>n’a pas empêché une violation</a:t>
            </a:r>
            <a:r>
              <a:rPr lang="fr-FR" dirty="0" smtClean="0">
                <a:sym typeface="Wingdings" panose="05000000000000000000" pitchFamily="2" charset="2"/>
              </a:rPr>
              <a:t> par un de ses « </a:t>
            </a:r>
            <a:r>
              <a:rPr lang="fr-FR" i="1" dirty="0" smtClean="0">
                <a:sym typeface="Wingdings" panose="05000000000000000000" pitchFamily="2" charset="2"/>
              </a:rPr>
              <a:t>représentants </a:t>
            </a:r>
            <a:r>
              <a:rPr lang="fr-FR" dirty="0" smtClean="0">
                <a:sym typeface="Wingdings" panose="05000000000000000000" pitchFamily="2" charset="2"/>
              </a:rPr>
              <a:t>», ou a incité un de ses « </a:t>
            </a:r>
            <a:r>
              <a:rPr lang="fr-FR" i="1" dirty="0" smtClean="0">
                <a:sym typeface="Wingdings" panose="05000000000000000000" pitchFamily="2" charset="2"/>
              </a:rPr>
              <a:t>représentants </a:t>
            </a:r>
            <a:r>
              <a:rPr lang="fr-FR" dirty="0" smtClean="0">
                <a:sym typeface="Wingdings" panose="05000000000000000000" pitchFamily="2" charset="2"/>
              </a:rPr>
              <a:t>» à commettre </a:t>
            </a:r>
            <a:r>
              <a:rPr lang="fr-FR" b="1" dirty="0" smtClean="0">
                <a:sym typeface="Wingdings" panose="05000000000000000000" pitchFamily="2" charset="2"/>
              </a:rPr>
              <a:t>un délit, avec intention (même partielle) d’en faire bénéficier l’organisation</a:t>
            </a:r>
            <a:r>
              <a:rPr lang="fr-FR" dirty="0" smtClean="0">
                <a:sym typeface="Wingdings" panose="05000000000000000000" pitchFamily="2" charset="2"/>
              </a:rPr>
              <a:t>. </a:t>
            </a:r>
          </a:p>
          <a:p>
            <a:pPr lvl="0" algn="just">
              <a:buFont typeface="Wingdings" panose="05000000000000000000" pitchFamily="2" charset="2"/>
              <a:buChar char="Ø"/>
            </a:pPr>
            <a:endParaRPr lang="fr-FR" sz="500" dirty="0" smtClean="0">
              <a:sym typeface="Wingdings" panose="05000000000000000000" pitchFamily="2" charset="2"/>
            </a:endParaRPr>
          </a:p>
          <a:p>
            <a:pPr lvl="0" algn="just">
              <a:buFont typeface="Wingdings" panose="05000000000000000000" pitchFamily="2" charset="2"/>
              <a:buChar char="Ø"/>
            </a:pPr>
            <a:r>
              <a:rPr lang="fr-FR" dirty="0" smtClean="0">
                <a:sym typeface="Wingdings" panose="05000000000000000000" pitchFamily="2" charset="2"/>
              </a:rPr>
              <a:t>« </a:t>
            </a:r>
            <a:r>
              <a:rPr lang="fr-FR" i="1" dirty="0" smtClean="0">
                <a:sym typeface="Wingdings" panose="05000000000000000000" pitchFamily="2" charset="2"/>
              </a:rPr>
              <a:t>Représentant</a:t>
            </a:r>
            <a:r>
              <a:rPr lang="fr-FR" dirty="0" smtClean="0">
                <a:sym typeface="Wingdings" panose="05000000000000000000" pitchFamily="2" charset="2"/>
              </a:rPr>
              <a:t> » = administrateur, associé, employé, membre, agent, ou promoteur de l’organisation.  </a:t>
            </a:r>
            <a:endParaRPr lang="fr-FR" dirty="0" smtClean="0"/>
          </a:p>
        </p:txBody>
      </p:sp>
    </p:spTree>
    <p:extLst>
      <p:ext uri="{BB962C8B-B14F-4D97-AF65-F5344CB8AC3E}">
        <p14:creationId xmlns:p14="http://schemas.microsoft.com/office/powerpoint/2010/main" val="39430772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90</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AutoNum type="romanUcParenR"/>
            </a:pPr>
            <a:r>
              <a:rPr lang="fr-FR" b="1" dirty="0" smtClean="0"/>
              <a:t>Révision du Code AFEP-MEDEF</a:t>
            </a:r>
          </a:p>
          <a:p>
            <a:pPr marL="0" lvl="1" indent="0" algn="ctr">
              <a:buNone/>
            </a:pPr>
            <a:r>
              <a:rPr lang="fr-FR" sz="1600" i="1" dirty="0" smtClean="0"/>
              <a:t>Principales évolutions du Code </a:t>
            </a:r>
          </a:p>
          <a:p>
            <a:pPr marL="0" lvl="1" indent="0" algn="just">
              <a:buNone/>
            </a:pPr>
            <a:endParaRPr lang="fr-FR" i="1" dirty="0" smtClean="0"/>
          </a:p>
          <a:p>
            <a:pPr marL="342900" lvl="1" indent="-342900" algn="just">
              <a:buFont typeface="+mj-lt"/>
              <a:buAutoNum type="alphaUcPeriod" startAt="2"/>
            </a:pPr>
            <a:r>
              <a:rPr lang="fr-FR" b="1" u="sng" dirty="0" smtClean="0"/>
              <a:t>Sur les rémunérations des dirigeants mandataires sociaux</a:t>
            </a:r>
          </a:p>
          <a:p>
            <a:pPr marL="0" lvl="1" indent="0" algn="just">
              <a:buNone/>
            </a:pPr>
            <a:endParaRPr lang="fr-FR" b="1" u="sng" dirty="0" smtClean="0"/>
          </a:p>
          <a:p>
            <a:pPr marL="628650" lvl="1" indent="-266700" algn="just">
              <a:buFont typeface="+mj-lt"/>
              <a:buAutoNum type="arabicPeriod"/>
            </a:pPr>
            <a:r>
              <a:rPr lang="fr-FR" sz="1600" b="1" u="sng" dirty="0" smtClean="0"/>
              <a:t>Principaux points</a:t>
            </a:r>
          </a:p>
          <a:p>
            <a:pPr marL="628650" lvl="1" indent="0" algn="just">
              <a:lnSpc>
                <a:spcPct val="150000"/>
              </a:lnSpc>
              <a:buFont typeface="Wingdings" panose="05000000000000000000" pitchFamily="2" charset="2"/>
              <a:buChar char="Ø"/>
            </a:pPr>
            <a:r>
              <a:rPr lang="fr-FR" sz="1600" dirty="0" smtClean="0"/>
              <a:t> Affirmation du rôle du Conseil, motivation de certaines décisions </a:t>
            </a:r>
          </a:p>
          <a:p>
            <a:pPr marL="628650" lvl="1" indent="0" algn="just">
              <a:lnSpc>
                <a:spcPct val="150000"/>
              </a:lnSpc>
              <a:buFont typeface="Wingdings" panose="05000000000000000000" pitchFamily="2" charset="2"/>
              <a:buChar char="Ø"/>
            </a:pPr>
            <a:r>
              <a:rPr lang="fr-FR" sz="1600" dirty="0" smtClean="0"/>
              <a:t> Restrictions sur les éléments de rémunération des dirigeants non exécutifs </a:t>
            </a:r>
          </a:p>
          <a:p>
            <a:pPr marL="628650" lvl="1" indent="0" algn="just">
              <a:lnSpc>
                <a:spcPct val="150000"/>
              </a:lnSpc>
              <a:buFont typeface="Wingdings" panose="05000000000000000000" pitchFamily="2" charset="2"/>
              <a:buChar char="Ø"/>
            </a:pPr>
            <a:r>
              <a:rPr lang="fr-FR" sz="1600" dirty="0" smtClean="0"/>
              <a:t> Précisions sur les critères de rémunérations long terme </a:t>
            </a:r>
          </a:p>
          <a:p>
            <a:pPr marL="628650" lvl="1" indent="0" algn="just">
              <a:lnSpc>
                <a:spcPct val="150000"/>
              </a:lnSpc>
              <a:buFont typeface="Wingdings" panose="05000000000000000000" pitchFamily="2" charset="2"/>
              <a:buChar char="Ø"/>
            </a:pPr>
            <a:r>
              <a:rPr lang="fr-FR" sz="1600" dirty="0" smtClean="0"/>
              <a:t> Circonstances particulières pour le versement de rémunérations exceptionnelles</a:t>
            </a:r>
          </a:p>
          <a:p>
            <a:pPr marL="628650" lvl="1" indent="0" algn="just">
              <a:lnSpc>
                <a:spcPct val="150000"/>
              </a:lnSpc>
              <a:buFont typeface="Wingdings" panose="05000000000000000000" pitchFamily="2" charset="2"/>
              <a:buChar char="Ø"/>
            </a:pPr>
            <a:r>
              <a:rPr lang="fr-FR" sz="1600" dirty="0" smtClean="0"/>
              <a:t> Justification des indemnités de prise de fonctions </a:t>
            </a:r>
          </a:p>
          <a:p>
            <a:pPr marL="628650" lvl="1" indent="0" algn="just">
              <a:lnSpc>
                <a:spcPct val="150000"/>
              </a:lnSpc>
              <a:buFont typeface="Wingdings" panose="05000000000000000000" pitchFamily="2" charset="2"/>
              <a:buChar char="Ø"/>
            </a:pPr>
            <a:r>
              <a:rPr lang="fr-FR" sz="1600" dirty="0" smtClean="0"/>
              <a:t> Question du maintien de la rémunération long terme en cas de départ anticipé </a:t>
            </a:r>
          </a:p>
          <a:p>
            <a:pPr marL="628650" lvl="1" indent="0" algn="just">
              <a:lnSpc>
                <a:spcPct val="150000"/>
              </a:lnSpc>
              <a:buFont typeface="Wingdings" panose="05000000000000000000" pitchFamily="2" charset="2"/>
              <a:buChar char="Ø"/>
            </a:pPr>
            <a:r>
              <a:rPr lang="fr-FR" sz="1600" dirty="0" smtClean="0"/>
              <a:t> Encadrement et clarification sur les régimes de retraite supplémentaires </a:t>
            </a:r>
          </a:p>
          <a:p>
            <a:pPr marL="0" lvl="1" indent="0" algn="just">
              <a:buNone/>
            </a:pPr>
            <a:endParaRPr lang="fr-FR" sz="1600" dirty="0" smtClean="0"/>
          </a:p>
          <a:p>
            <a:pPr marL="0" lvl="1" indent="0" algn="just">
              <a:buNone/>
            </a:pPr>
            <a:endParaRPr lang="fr-FR" sz="1600" dirty="0" smtClean="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(4/11)</a:t>
            </a:r>
          </a:p>
          <a:p>
            <a:endParaRPr lang="fr-FR" dirty="0"/>
          </a:p>
        </p:txBody>
      </p:sp>
    </p:spTree>
    <p:extLst>
      <p:ext uri="{BB962C8B-B14F-4D97-AF65-F5344CB8AC3E}">
        <p14:creationId xmlns:p14="http://schemas.microsoft.com/office/powerpoint/2010/main" val="34403980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91</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AutoNum type="romanUcParenR"/>
            </a:pPr>
            <a:r>
              <a:rPr lang="fr-FR" b="1" dirty="0" smtClean="0"/>
              <a:t>Révision du Code AFEP-MEDEF</a:t>
            </a:r>
          </a:p>
          <a:p>
            <a:pPr marL="0" lvl="1" indent="0" algn="ctr">
              <a:buNone/>
            </a:pPr>
            <a:r>
              <a:rPr lang="fr-FR" sz="1600" i="1" dirty="0" smtClean="0"/>
              <a:t>Principales évolutions du Code </a:t>
            </a:r>
          </a:p>
          <a:p>
            <a:pPr marL="0" lvl="1" indent="0" algn="just">
              <a:buNone/>
            </a:pPr>
            <a:endParaRPr lang="fr-FR" sz="1200" i="1" dirty="0" smtClean="0"/>
          </a:p>
          <a:p>
            <a:pPr marL="342900" lvl="1" indent="-342900" algn="just">
              <a:buFont typeface="+mj-lt"/>
              <a:buAutoNum type="alphaUcPeriod" startAt="2"/>
            </a:pPr>
            <a:r>
              <a:rPr lang="fr-FR" b="1" u="sng" dirty="0" smtClean="0"/>
              <a:t>Sur les rémunérations des dirigeants mandataires sociaux</a:t>
            </a:r>
          </a:p>
          <a:p>
            <a:pPr marL="0" lvl="1" indent="0" algn="just">
              <a:buNone/>
            </a:pPr>
            <a:endParaRPr lang="fr-FR" sz="1100" b="1" u="sng" dirty="0" smtClean="0"/>
          </a:p>
          <a:p>
            <a:pPr marL="628650" lvl="1" indent="-266700" algn="just">
              <a:buFont typeface="+mj-lt"/>
              <a:buAutoNum type="arabicPeriod" startAt="2"/>
            </a:pPr>
            <a:r>
              <a:rPr lang="fr-FR" sz="1600" b="1" u="sng" dirty="0" smtClean="0"/>
              <a:t>Autres points</a:t>
            </a:r>
          </a:p>
          <a:p>
            <a:pPr marL="809625" lvl="1" indent="-180975">
              <a:buFont typeface="Wingdings" panose="05000000000000000000" pitchFamily="2" charset="2"/>
              <a:buChar char="Ø"/>
            </a:pPr>
            <a:r>
              <a:rPr lang="fr-FR" sz="1500" dirty="0" smtClean="0"/>
              <a:t>Simplification des critères de détermination de la rémunération des </a:t>
            </a:r>
            <a:r>
              <a:rPr lang="fr-FR" sz="1500" dirty="0"/>
              <a:t>d</a:t>
            </a:r>
            <a:r>
              <a:rPr lang="fr-FR" sz="1500" dirty="0" smtClean="0"/>
              <a:t>irigeants exécutifs</a:t>
            </a:r>
          </a:p>
          <a:p>
            <a:pPr marL="628650" lvl="1" indent="0">
              <a:buFont typeface="Wingdings" panose="05000000000000000000" pitchFamily="2" charset="2"/>
              <a:buChar char="Ø"/>
            </a:pPr>
            <a:r>
              <a:rPr lang="fr-FR" sz="1500" dirty="0" smtClean="0"/>
              <a:t> Vote des actionnaires sur la rémunération du président non-exécutif du CA ou du CS </a:t>
            </a:r>
          </a:p>
          <a:p>
            <a:pPr marL="809625" lvl="1" indent="-180975">
              <a:buFont typeface="Wingdings" panose="05000000000000000000" pitchFamily="2" charset="2"/>
              <a:buChar char="Ø"/>
            </a:pPr>
            <a:r>
              <a:rPr lang="fr-FR" sz="1500" dirty="0" smtClean="0"/>
              <a:t> Suppression de la recommandation portant sur une différenciation du calibrage de la rémunération fixe selon que le </a:t>
            </a:r>
            <a:r>
              <a:rPr lang="fr-FR" sz="1500" dirty="0"/>
              <a:t>d</a:t>
            </a:r>
            <a:r>
              <a:rPr lang="fr-FR" sz="1500" dirty="0" smtClean="0"/>
              <a:t>irigeant ait ou non effectué une carrière au sein de l’entreprise </a:t>
            </a:r>
          </a:p>
          <a:p>
            <a:pPr marL="628650" lvl="1" indent="0">
              <a:buFont typeface="Wingdings" panose="05000000000000000000" pitchFamily="2" charset="2"/>
              <a:buChar char="Ø"/>
            </a:pPr>
            <a:r>
              <a:rPr lang="fr-FR" sz="1500" dirty="0" smtClean="0"/>
              <a:t> Explicitation si augmentation significative de la rémunération fixe</a:t>
            </a:r>
          </a:p>
          <a:p>
            <a:pPr marL="809625" lvl="1" indent="-180975">
              <a:buFont typeface="Wingdings" panose="05000000000000000000" pitchFamily="2" charset="2"/>
              <a:buChar char="Ø"/>
            </a:pPr>
            <a:r>
              <a:rPr lang="fr-FR" sz="1500" dirty="0" smtClean="0"/>
              <a:t> Suppression de la condition d’achat d’actions pour l’attribution d’actions de performance</a:t>
            </a:r>
          </a:p>
          <a:p>
            <a:pPr marL="628650" lvl="1" indent="0">
              <a:buFont typeface="Wingdings" panose="05000000000000000000" pitchFamily="2" charset="2"/>
              <a:buChar char="Ø"/>
            </a:pPr>
            <a:r>
              <a:rPr lang="fr-FR" sz="1500" dirty="0" smtClean="0"/>
              <a:t> Atténuation de l’obligation de détention d’actions </a:t>
            </a:r>
          </a:p>
          <a:p>
            <a:pPr marL="809625" lvl="1" indent="-180975">
              <a:buFont typeface="Wingdings" panose="05000000000000000000" pitchFamily="2" charset="2"/>
              <a:buChar char="Ø"/>
            </a:pPr>
            <a:r>
              <a:rPr lang="fr-FR" sz="1500" dirty="0" smtClean="0"/>
              <a:t>Définition d’un accord de non concurrence ; Motivation si conclu lors du départ du dirigeant</a:t>
            </a:r>
          </a:p>
          <a:p>
            <a:pPr marL="628650" lvl="1" indent="0">
              <a:buFont typeface="Wingdings" panose="05000000000000000000" pitchFamily="2" charset="2"/>
              <a:buChar char="Ø"/>
            </a:pPr>
            <a:r>
              <a:rPr lang="fr-FR" sz="1500" dirty="0" smtClean="0"/>
              <a:t> Liste des informations à publier sur les conditions de départ du dirigeant </a:t>
            </a:r>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(5/11)</a:t>
            </a:r>
          </a:p>
          <a:p>
            <a:endParaRPr lang="fr-FR" dirty="0"/>
          </a:p>
        </p:txBody>
      </p:sp>
    </p:spTree>
    <p:extLst>
      <p:ext uri="{BB962C8B-B14F-4D97-AF65-F5344CB8AC3E}">
        <p14:creationId xmlns:p14="http://schemas.microsoft.com/office/powerpoint/2010/main" val="32708772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92</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p>
          <a:p>
            <a:pPr marL="0" lvl="1" indent="0">
              <a:buNone/>
            </a:pPr>
            <a:endParaRPr lang="fr-FR" sz="1600" i="1" dirty="0" smtClean="0"/>
          </a:p>
          <a:p>
            <a:pPr marL="0" lvl="1" indent="0">
              <a:buNone/>
            </a:pPr>
            <a:r>
              <a:rPr lang="fr-FR" sz="1500" dirty="0" smtClean="0"/>
              <a:t>Le </a:t>
            </a:r>
            <a:r>
              <a:rPr lang="fr-FR" sz="1500" dirty="0"/>
              <a:t>Code a désormais vocation à s’adresser à </a:t>
            </a:r>
            <a:r>
              <a:rPr lang="fr-FR" sz="1500" b="1" dirty="0"/>
              <a:t>la majorité des </a:t>
            </a:r>
            <a:r>
              <a:rPr lang="fr-FR" sz="1500" b="1" dirty="0" smtClean="0"/>
              <a:t>entreprises </a:t>
            </a:r>
            <a:r>
              <a:rPr lang="fr-FR" sz="1500" dirty="0" smtClean="0"/>
              <a:t>: </a:t>
            </a:r>
            <a:r>
              <a:rPr lang="fr-FR" sz="1500" i="1" dirty="0" smtClean="0"/>
              <a:t>« sociétés </a:t>
            </a:r>
            <a:r>
              <a:rPr lang="fr-FR" sz="1500" i="1" dirty="0"/>
              <a:t>cotées à actionnariat contrôlé, quelles que soient leur taille et entreprises moyennes et petites à actionnariat non contrôlé » </a:t>
            </a:r>
            <a:endParaRPr lang="fr-FR" sz="1500" i="1" dirty="0" smtClean="0"/>
          </a:p>
          <a:p>
            <a:pPr marL="180975" lvl="1" indent="-180975">
              <a:buNone/>
            </a:pPr>
            <a:r>
              <a:rPr lang="fr-FR" sz="1500" dirty="0" smtClean="0">
                <a:sym typeface="Wingdings" panose="05000000000000000000" pitchFamily="2" charset="2"/>
              </a:rPr>
              <a:t></a:t>
            </a:r>
            <a:r>
              <a:rPr lang="fr-FR" sz="1500" b="1" dirty="0" smtClean="0">
                <a:sym typeface="Wingdings" panose="05000000000000000000" pitchFamily="2" charset="2"/>
              </a:rPr>
              <a:t>Intégration de certains principes du </a:t>
            </a:r>
            <a:r>
              <a:rPr lang="fr-FR" sz="1500" b="1" dirty="0">
                <a:sym typeface="Wingdings" panose="05000000000000000000" pitchFamily="2" charset="2"/>
              </a:rPr>
              <a:t>Code </a:t>
            </a:r>
            <a:r>
              <a:rPr lang="fr-FR" sz="1500" b="1" dirty="0" err="1" smtClean="0">
                <a:sym typeface="Wingdings" panose="05000000000000000000" pitchFamily="2" charset="2"/>
              </a:rPr>
              <a:t>Afep</a:t>
            </a:r>
            <a:r>
              <a:rPr lang="fr-FR" sz="1500" b="1" dirty="0" smtClean="0">
                <a:sym typeface="Wingdings" panose="05000000000000000000" pitchFamily="2" charset="2"/>
              </a:rPr>
              <a:t>-Medef, principes et objectifs propres </a:t>
            </a:r>
            <a:endParaRPr lang="fr-FR" sz="1500" b="1" dirty="0"/>
          </a:p>
          <a:p>
            <a:pPr marL="0" lvl="1" indent="0" algn="just">
              <a:buNone/>
            </a:pPr>
            <a:endParaRPr lang="fr-FR" b="1" i="1" dirty="0" smtClean="0"/>
          </a:p>
          <a:p>
            <a:pPr marL="342900" lvl="1" indent="-342900" algn="just">
              <a:buFont typeface="+mj-lt"/>
              <a:buAutoNum type="alphaUcPeriod"/>
            </a:pPr>
            <a:r>
              <a:rPr lang="fr-FR" b="1" u="sng" dirty="0" smtClean="0"/>
              <a:t>Sur les aspects de gouvernance</a:t>
            </a:r>
          </a:p>
          <a:p>
            <a:pPr marL="0" lvl="1" indent="0" algn="just">
              <a:buNone/>
            </a:pPr>
            <a:endParaRPr lang="fr-FR" b="1" u="sng" dirty="0" smtClean="0"/>
          </a:p>
          <a:p>
            <a:pPr marL="628650" lvl="1" indent="-266700" algn="just">
              <a:buFont typeface="+mj-lt"/>
              <a:buAutoNum type="arabicPeriod"/>
            </a:pPr>
            <a:r>
              <a:rPr lang="fr-FR" sz="1600" b="1" u="sng" dirty="0" smtClean="0"/>
              <a:t>Principaux points</a:t>
            </a:r>
          </a:p>
          <a:p>
            <a:pPr marL="809625" lvl="1" indent="-180975">
              <a:buFont typeface="Wingdings" panose="05000000000000000000" pitchFamily="2" charset="2"/>
              <a:buChar char="Ø"/>
            </a:pPr>
            <a:r>
              <a:rPr lang="fr-FR" sz="1500" dirty="0" smtClean="0"/>
              <a:t> Prise en compte de la pérennité de l’entreprise dans les problématiques de   gouvernance</a:t>
            </a:r>
          </a:p>
          <a:p>
            <a:pPr marL="809625" lvl="1" indent="-180975">
              <a:buFont typeface="Wingdings" panose="05000000000000000000" pitchFamily="2" charset="2"/>
              <a:buChar char="Ø"/>
            </a:pPr>
            <a:r>
              <a:rPr lang="fr-FR" sz="1500" dirty="0" smtClean="0"/>
              <a:t> Réorganisation du Code pour mettre en avant le </a:t>
            </a:r>
            <a:r>
              <a:rPr lang="fr-FR" sz="1500" i="1" dirty="0" smtClean="0"/>
              <a:t>« pouvoir souverain », « fondant la légitimité » </a:t>
            </a:r>
            <a:r>
              <a:rPr lang="fr-FR" sz="1500" dirty="0" smtClean="0"/>
              <a:t>du pouvoir de surveillance et du pouvoir exécutif</a:t>
            </a:r>
            <a:endParaRPr lang="fr-FR" sz="1500" i="1" dirty="0" smtClean="0"/>
          </a:p>
          <a:p>
            <a:pPr marL="809625" lvl="1" indent="-180975">
              <a:buFont typeface="Wingdings" panose="05000000000000000000" pitchFamily="2" charset="2"/>
              <a:buChar char="Ø"/>
            </a:pPr>
            <a:r>
              <a:rPr lang="fr-FR" sz="1500" dirty="0" smtClean="0"/>
              <a:t> Répartition de la démarche stratégique entre le dirigeant et les administrateurs :   Elaborer - Décider – Mettre en œuvre – Contrôler l’atteinte des résultats</a:t>
            </a:r>
          </a:p>
          <a:p>
            <a:pPr marL="285750" lvl="1" indent="-285750" algn="just">
              <a:buFont typeface="Wingdings" panose="05000000000000000000" pitchFamily="2" charset="2"/>
              <a:buChar char="Ø"/>
            </a:pPr>
            <a:endParaRPr lang="fr-FR" sz="1600" i="1" dirty="0" smtClean="0"/>
          </a:p>
          <a:p>
            <a:pPr marL="285750" lvl="1" indent="-285750" algn="just">
              <a:buFont typeface="Wingdings" panose="05000000000000000000" pitchFamily="2" charset="2"/>
              <a:buChar char="Ø"/>
            </a:pPr>
            <a:endParaRPr lang="fr-FR" sz="1600" i="1"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(6/11)</a:t>
            </a:r>
          </a:p>
          <a:p>
            <a:endParaRPr lang="fr-FR" dirty="0"/>
          </a:p>
        </p:txBody>
      </p:sp>
    </p:spTree>
    <p:extLst>
      <p:ext uri="{BB962C8B-B14F-4D97-AF65-F5344CB8AC3E}">
        <p14:creationId xmlns:p14="http://schemas.microsoft.com/office/powerpoint/2010/main" val="16290556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93</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endParaRPr lang="fr-FR" sz="1600" i="1" dirty="0"/>
          </a:p>
          <a:p>
            <a:pPr marL="0" lvl="1" indent="0" algn="just">
              <a:buNone/>
            </a:pPr>
            <a:endParaRPr lang="fr-FR" b="1" i="1" dirty="0" smtClean="0"/>
          </a:p>
          <a:p>
            <a:pPr marL="342900" lvl="1" indent="-342900" algn="just">
              <a:buFont typeface="+mj-lt"/>
              <a:buAutoNum type="alphaUcPeriod"/>
            </a:pPr>
            <a:r>
              <a:rPr lang="fr-FR" b="1" u="sng" dirty="0" smtClean="0"/>
              <a:t>Sur les aspects de gouvernance</a:t>
            </a:r>
          </a:p>
          <a:p>
            <a:pPr marL="0" lvl="1" indent="0" algn="just">
              <a:buNone/>
            </a:pPr>
            <a:endParaRPr lang="fr-FR" b="1" u="sng" dirty="0" smtClean="0"/>
          </a:p>
          <a:p>
            <a:pPr marL="628650" lvl="1" indent="-266700">
              <a:buFont typeface="+mj-lt"/>
              <a:buAutoNum type="arabicPeriod"/>
            </a:pPr>
            <a:r>
              <a:rPr lang="fr-FR" sz="1600" b="1" u="sng" dirty="0" smtClean="0"/>
              <a:t>Principaux points</a:t>
            </a:r>
          </a:p>
          <a:p>
            <a:pPr marL="628650" lvl="1" indent="0">
              <a:buNone/>
            </a:pPr>
            <a:r>
              <a:rPr lang="fr-FR" sz="1500" b="1" i="1" dirty="0" smtClean="0"/>
              <a:t>Pouvoir souverain</a:t>
            </a:r>
            <a:r>
              <a:rPr lang="fr-FR" sz="1500" b="1" dirty="0" smtClean="0"/>
              <a:t> : </a:t>
            </a:r>
            <a:r>
              <a:rPr lang="fr-FR" sz="1500" dirty="0"/>
              <a:t>p</a:t>
            </a:r>
            <a:r>
              <a:rPr lang="fr-FR" sz="1500" dirty="0" smtClean="0"/>
              <a:t>oint de vigilance sur l’exemplarité de l’actionnaire </a:t>
            </a:r>
          </a:p>
          <a:p>
            <a:pPr marL="0" lvl="1" indent="0">
              <a:buNone/>
            </a:pPr>
            <a:endParaRPr lang="fr-FR" sz="1500" dirty="0" smtClean="0"/>
          </a:p>
          <a:p>
            <a:pPr marL="628650" lvl="1" indent="0">
              <a:buNone/>
            </a:pPr>
            <a:r>
              <a:rPr lang="fr-FR" sz="1500" b="1" i="1" dirty="0" smtClean="0"/>
              <a:t>Pouvoir de surveillance </a:t>
            </a:r>
          </a:p>
          <a:p>
            <a:pPr marL="809625" lvl="1" indent="-180975">
              <a:buFont typeface="Wingdings" panose="05000000000000000000" pitchFamily="2" charset="2"/>
              <a:buChar char="Ø"/>
            </a:pPr>
            <a:r>
              <a:rPr lang="fr-FR" sz="1500" dirty="0" smtClean="0"/>
              <a:t>Point de vigilance sur la délimitation des rôles des pouvoirs de surveillance et exécutif</a:t>
            </a:r>
          </a:p>
          <a:p>
            <a:pPr marL="628650" lvl="1" indent="0">
              <a:buFont typeface="Wingdings" panose="05000000000000000000" pitchFamily="2" charset="2"/>
              <a:buChar char="Ø"/>
            </a:pPr>
            <a:r>
              <a:rPr lang="fr-FR" sz="1500" dirty="0" smtClean="0"/>
              <a:t> Remplacement du devoir de surveillance par un devoir de vigilance </a:t>
            </a:r>
          </a:p>
          <a:p>
            <a:pPr marL="809625" lvl="1" indent="-180975">
              <a:buFont typeface="Wingdings" panose="05000000000000000000" pitchFamily="2" charset="2"/>
              <a:buChar char="Ø"/>
            </a:pPr>
            <a:r>
              <a:rPr lang="fr-FR" sz="1500" dirty="0" smtClean="0"/>
              <a:t>Respect des opinions divergentes et importance de l’identification des conflits d’intérêt en son sein  </a:t>
            </a:r>
          </a:p>
          <a:p>
            <a:pPr marL="809625" lvl="1" indent="-180975">
              <a:buFont typeface="Wingdings" panose="05000000000000000000" pitchFamily="2" charset="2"/>
              <a:buChar char="Ø"/>
            </a:pPr>
            <a:r>
              <a:rPr lang="fr-FR" sz="1500" dirty="0"/>
              <a:t>Dialogue hors AG </a:t>
            </a:r>
            <a:r>
              <a:rPr lang="fr-FR" sz="1500" dirty="0" smtClean="0"/>
              <a:t>du Conseil et des dirigeants avec </a:t>
            </a:r>
            <a:r>
              <a:rPr lang="fr-FR" sz="1500" dirty="0"/>
              <a:t>les actionnaires </a:t>
            </a:r>
            <a:r>
              <a:rPr lang="fr-FR" sz="1500" dirty="0" smtClean="0"/>
              <a:t>significatifs,     limite : manquement d’initié</a:t>
            </a:r>
          </a:p>
          <a:p>
            <a:pPr marL="628650" lvl="1" indent="0">
              <a:buFont typeface="Wingdings" panose="05000000000000000000" pitchFamily="2" charset="2"/>
              <a:buChar char="Ø"/>
            </a:pPr>
            <a:r>
              <a:rPr lang="fr-FR" sz="1500" dirty="0" smtClean="0"/>
              <a:t> Précision de la définition de l’indépendance pour un administrateur</a:t>
            </a:r>
          </a:p>
          <a:p>
            <a:pPr marL="628650" lvl="1" indent="0">
              <a:buFont typeface="Wingdings" panose="05000000000000000000" pitchFamily="2" charset="2"/>
              <a:buChar char="Ø"/>
            </a:pPr>
            <a:r>
              <a:rPr lang="fr-FR" sz="1500" dirty="0" smtClean="0"/>
              <a:t> Rôle actif de chaque administrateur : information et compétence</a:t>
            </a:r>
          </a:p>
          <a:p>
            <a:pPr marL="0" lvl="1" indent="0" algn="just">
              <a:buNone/>
            </a:pPr>
            <a:endParaRPr lang="fr-FR" sz="1600" dirty="0" smtClean="0"/>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i="1"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(7/11)</a:t>
            </a:r>
          </a:p>
          <a:p>
            <a:endParaRPr lang="fr-FR" dirty="0"/>
          </a:p>
        </p:txBody>
      </p:sp>
    </p:spTree>
    <p:extLst>
      <p:ext uri="{BB962C8B-B14F-4D97-AF65-F5344CB8AC3E}">
        <p14:creationId xmlns:p14="http://schemas.microsoft.com/office/powerpoint/2010/main" val="16384444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94</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endParaRPr lang="fr-FR" sz="1600" i="1" dirty="0"/>
          </a:p>
          <a:p>
            <a:pPr marL="0" lvl="1" indent="0" algn="just">
              <a:buNone/>
            </a:pPr>
            <a:endParaRPr lang="fr-FR" b="1" i="1" dirty="0" smtClean="0"/>
          </a:p>
          <a:p>
            <a:pPr marL="342900" lvl="1" indent="-342900" algn="just">
              <a:buFont typeface="+mj-lt"/>
              <a:buAutoNum type="alphaUcPeriod"/>
            </a:pPr>
            <a:r>
              <a:rPr lang="fr-FR" b="1" u="sng" dirty="0" smtClean="0"/>
              <a:t>Sur les aspects de gouvernance</a:t>
            </a:r>
          </a:p>
          <a:p>
            <a:pPr marL="0" lvl="1" indent="0" algn="just">
              <a:buNone/>
            </a:pPr>
            <a:endParaRPr lang="fr-FR" b="1" u="sng" dirty="0" smtClean="0"/>
          </a:p>
          <a:p>
            <a:pPr marL="628650" lvl="1" indent="-266700">
              <a:buFont typeface="+mj-lt"/>
              <a:buAutoNum type="arabicPeriod"/>
            </a:pPr>
            <a:r>
              <a:rPr lang="fr-FR" sz="1600" b="1" u="sng" dirty="0" smtClean="0"/>
              <a:t>Principaux points</a:t>
            </a:r>
          </a:p>
          <a:p>
            <a:pPr marL="628650" lvl="1" indent="0">
              <a:buNone/>
            </a:pPr>
            <a:r>
              <a:rPr lang="fr-FR" sz="1600" b="1" i="1" dirty="0" smtClean="0"/>
              <a:t>Pouvoir de surveillance </a:t>
            </a:r>
          </a:p>
          <a:p>
            <a:pPr marL="809625" lvl="1" indent="-180975">
              <a:buFont typeface="Wingdings" panose="05000000000000000000" pitchFamily="2" charset="2"/>
              <a:buChar char="Ø"/>
            </a:pPr>
            <a:r>
              <a:rPr lang="fr-FR" sz="1600" dirty="0" smtClean="0"/>
              <a:t> Mise </a:t>
            </a:r>
            <a:r>
              <a:rPr lang="fr-FR" sz="1600" dirty="0"/>
              <a:t>en ligne sur le site de la </a:t>
            </a:r>
            <a:r>
              <a:rPr lang="fr-FR" sz="1600" dirty="0" smtClean="0"/>
              <a:t>société, </a:t>
            </a:r>
            <a:r>
              <a:rPr lang="fr-FR" sz="1600" dirty="0"/>
              <a:t>d’informations sur </a:t>
            </a:r>
            <a:r>
              <a:rPr lang="fr-FR" sz="1600" dirty="0" smtClean="0"/>
              <a:t>l’administrateur, </a:t>
            </a:r>
            <a:r>
              <a:rPr lang="fr-FR" sz="1600" dirty="0"/>
              <a:t>préalablement à l’assemblée générale statuant sur sa nomination ou le renouvellement de son </a:t>
            </a:r>
            <a:r>
              <a:rPr lang="fr-FR" sz="1600" dirty="0" smtClean="0"/>
              <a:t>mandat</a:t>
            </a:r>
          </a:p>
          <a:p>
            <a:pPr marL="628650" lvl="1" indent="0">
              <a:buFont typeface="Wingdings" panose="05000000000000000000" pitchFamily="2" charset="2"/>
              <a:buChar char="Ø"/>
            </a:pPr>
            <a:r>
              <a:rPr lang="fr-FR" sz="1600" dirty="0" smtClean="0"/>
              <a:t> Ajout </a:t>
            </a:r>
            <a:r>
              <a:rPr lang="fr-FR" sz="1600" dirty="0"/>
              <a:t>de règles de fonctionnement pour le CA et les comités </a:t>
            </a:r>
            <a:r>
              <a:rPr lang="fr-FR" sz="1600" dirty="0" smtClean="0"/>
              <a:t>spécialisés:</a:t>
            </a:r>
          </a:p>
          <a:p>
            <a:pPr marL="893763" lvl="3" indent="-84138" fontAlgn="auto">
              <a:spcBef>
                <a:spcPts val="0"/>
              </a:spcBef>
              <a:spcAft>
                <a:spcPts val="0"/>
              </a:spcAft>
              <a:defRPr/>
            </a:pPr>
            <a:r>
              <a:rPr lang="fr-FR" sz="1400" dirty="0" smtClean="0"/>
              <a:t> privilégier </a:t>
            </a:r>
            <a:r>
              <a:rPr lang="fr-FR" sz="1400" dirty="0"/>
              <a:t>la présence physique</a:t>
            </a:r>
          </a:p>
          <a:p>
            <a:pPr marL="893763" lvl="3" indent="-84138" fontAlgn="auto">
              <a:spcBef>
                <a:spcPts val="0"/>
              </a:spcBef>
              <a:spcAft>
                <a:spcPts val="0"/>
              </a:spcAft>
              <a:defRPr/>
            </a:pPr>
            <a:r>
              <a:rPr lang="fr-FR" sz="1400" dirty="0" smtClean="0"/>
              <a:t> indiquer dans le rapport du président si </a:t>
            </a:r>
            <a:r>
              <a:rPr lang="fr-FR" sz="1400" dirty="0"/>
              <a:t>les administrateurs échangent hors la présence du dirigeant </a:t>
            </a:r>
          </a:p>
          <a:p>
            <a:pPr marL="893763" lvl="3" indent="-84138" fontAlgn="auto">
              <a:spcBef>
                <a:spcPts val="0"/>
              </a:spcBef>
              <a:spcAft>
                <a:spcPts val="0"/>
              </a:spcAft>
              <a:defRPr/>
            </a:pPr>
            <a:r>
              <a:rPr lang="fr-FR" sz="1400" dirty="0" smtClean="0"/>
              <a:t> décrire la </a:t>
            </a:r>
            <a:r>
              <a:rPr lang="fr-FR" sz="1400" dirty="0"/>
              <a:t>composition du CA et des comités grâce à un tableau en annexe </a:t>
            </a:r>
            <a:endParaRPr lang="fr-FR" sz="1600" b="1" i="1" dirty="0" smtClean="0"/>
          </a:p>
          <a:p>
            <a:pPr marL="628650" lvl="1" indent="0">
              <a:buFont typeface="Wingdings" panose="05000000000000000000" pitchFamily="2" charset="2"/>
              <a:buChar char="Ø"/>
            </a:pPr>
            <a:r>
              <a:rPr lang="fr-FR" sz="1600" dirty="0" smtClean="0"/>
              <a:t> Versement d’un minimum de jetons de présence </a:t>
            </a:r>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dirty="0"/>
          </a:p>
          <a:p>
            <a:pPr marL="0" lvl="1" indent="0" algn="just">
              <a:buNone/>
            </a:pPr>
            <a:r>
              <a:rPr lang="fr-FR" sz="1600" dirty="0" smtClean="0"/>
              <a:t> </a:t>
            </a:r>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dirty="0" smtClean="0"/>
          </a:p>
          <a:p>
            <a:pPr marL="285750" lvl="1" indent="-285750" algn="just">
              <a:buFont typeface="Wingdings" panose="05000000000000000000" pitchFamily="2" charset="2"/>
              <a:buChar char="Ø"/>
            </a:pPr>
            <a:endParaRPr lang="fr-FR" sz="1600" i="1"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(8/11)</a:t>
            </a:r>
          </a:p>
          <a:p>
            <a:endParaRPr lang="fr-FR" dirty="0"/>
          </a:p>
        </p:txBody>
      </p:sp>
    </p:spTree>
    <p:extLst>
      <p:ext uri="{BB962C8B-B14F-4D97-AF65-F5344CB8AC3E}">
        <p14:creationId xmlns:p14="http://schemas.microsoft.com/office/powerpoint/2010/main" val="18578170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95</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endParaRPr lang="fr-FR" sz="1600" i="1" dirty="0"/>
          </a:p>
          <a:p>
            <a:pPr marL="0" lvl="1" indent="0" algn="just">
              <a:buNone/>
            </a:pPr>
            <a:endParaRPr lang="fr-FR" b="1" i="1" dirty="0" smtClean="0"/>
          </a:p>
          <a:p>
            <a:pPr marL="342900" lvl="1" indent="-342900" algn="just">
              <a:buFont typeface="+mj-lt"/>
              <a:buAutoNum type="alphaUcPeriod"/>
            </a:pPr>
            <a:r>
              <a:rPr lang="fr-FR" b="1" u="sng" dirty="0" smtClean="0"/>
              <a:t>Sur les aspects de gouvernance</a:t>
            </a:r>
          </a:p>
          <a:p>
            <a:pPr marL="0" lvl="1" indent="0" algn="just">
              <a:buNone/>
            </a:pPr>
            <a:endParaRPr lang="fr-FR" b="1" u="sng" dirty="0" smtClean="0"/>
          </a:p>
          <a:p>
            <a:pPr marL="628650" lvl="1" indent="-266700" algn="just">
              <a:buFont typeface="+mj-lt"/>
              <a:buAutoNum type="arabicPeriod" startAt="2"/>
            </a:pPr>
            <a:r>
              <a:rPr lang="fr-FR" sz="1600" b="1" u="sng" dirty="0" smtClean="0"/>
              <a:t>Autres points</a:t>
            </a:r>
          </a:p>
          <a:p>
            <a:pPr marL="809625" lvl="1" indent="-180975">
              <a:buFont typeface="Wingdings" panose="05000000000000000000" pitchFamily="2" charset="2"/>
              <a:buChar char="Ø"/>
            </a:pPr>
            <a:r>
              <a:rPr lang="fr-FR" sz="1600" dirty="0" smtClean="0"/>
              <a:t>Ajout de 3 rubriques dans le règlement intérieur du CA : définition du rôle des comités spécialisés, modalités de protection des dirigeants sociaux, plan de succession. </a:t>
            </a:r>
          </a:p>
          <a:p>
            <a:pPr marL="628650" lvl="1" indent="0">
              <a:buFont typeface="Wingdings" panose="05000000000000000000" pitchFamily="2" charset="2"/>
              <a:buChar char="Ø"/>
            </a:pPr>
            <a:r>
              <a:rPr lang="fr-FR" sz="1600" dirty="0" smtClean="0"/>
              <a:t> Modification de la règle du cumul des mandats de dirigeant et d’administrateur</a:t>
            </a:r>
          </a:p>
          <a:p>
            <a:pPr marL="628650" lvl="1" indent="0">
              <a:buFont typeface="Wingdings" panose="05000000000000000000" pitchFamily="2" charset="2"/>
              <a:buChar char="Ø"/>
            </a:pPr>
            <a:r>
              <a:rPr lang="fr-FR" sz="1600" dirty="0" smtClean="0"/>
              <a:t> Renouvellement échelonné des administrateurs.</a:t>
            </a:r>
          </a:p>
          <a:p>
            <a:pPr marL="809625" lvl="1" indent="-180975">
              <a:buFont typeface="Wingdings" panose="05000000000000000000" pitchFamily="2" charset="2"/>
              <a:buChar char="Ø"/>
            </a:pPr>
            <a:r>
              <a:rPr lang="fr-FR" sz="1600" dirty="0" smtClean="0"/>
              <a:t>Ratio d’administrateurs indépendants : 1/3 pour une société contrôlée et 1/2 pour une société au capital dilué.</a:t>
            </a:r>
          </a:p>
          <a:p>
            <a:pPr marL="809625" lvl="1" indent="-180975">
              <a:buFont typeface="Wingdings" panose="05000000000000000000" pitchFamily="2" charset="2"/>
              <a:buChar char="Ø"/>
            </a:pPr>
            <a:r>
              <a:rPr lang="fr-FR" sz="1600" dirty="0" smtClean="0"/>
              <a:t>Présidence de certains comités spécialisés par des administrateurs indépendants.  </a:t>
            </a:r>
          </a:p>
          <a:p>
            <a:pPr marL="809625" lvl="1" indent="-180975">
              <a:buFont typeface="Wingdings" panose="05000000000000000000" pitchFamily="2" charset="2"/>
              <a:buChar char="Ø"/>
            </a:pPr>
            <a:r>
              <a:rPr lang="fr-FR" sz="1600" dirty="0" smtClean="0"/>
              <a:t>Mention dans le rapport du président de l’évaluation annuelle du CA par ses membres : fonctionnement et préparation des travaux. </a:t>
            </a:r>
          </a:p>
          <a:p>
            <a:pPr marL="0" lvl="1" indent="0" algn="just">
              <a:buNone/>
            </a:pPr>
            <a:endParaRPr lang="fr-FR" sz="1600" dirty="0"/>
          </a:p>
          <a:p>
            <a:pPr marL="0" lvl="1" indent="0" algn="just">
              <a:buNone/>
            </a:pPr>
            <a:endParaRPr lang="fr-FR" sz="1600" dirty="0" smtClean="0"/>
          </a:p>
          <a:p>
            <a:pPr marL="0" lvl="1" indent="0" algn="just">
              <a:buNone/>
            </a:pPr>
            <a:endParaRPr lang="fr-FR" sz="1600" dirty="0" smtClean="0"/>
          </a:p>
          <a:p>
            <a:pPr marL="285750" lvl="1" indent="-285750" algn="just">
              <a:buFont typeface="Wingdings" panose="05000000000000000000" pitchFamily="2" charset="2"/>
              <a:buChar char="Ø"/>
            </a:pPr>
            <a:endParaRPr lang="fr-FR" sz="1600"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(9/11)</a:t>
            </a:r>
          </a:p>
          <a:p>
            <a:endParaRPr lang="fr-FR" dirty="0"/>
          </a:p>
        </p:txBody>
      </p:sp>
    </p:spTree>
    <p:extLst>
      <p:ext uri="{BB962C8B-B14F-4D97-AF65-F5344CB8AC3E}">
        <p14:creationId xmlns:p14="http://schemas.microsoft.com/office/powerpoint/2010/main" val="1213889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96</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endParaRPr lang="fr-FR" sz="1600" i="1" dirty="0"/>
          </a:p>
          <a:p>
            <a:pPr marL="0" lvl="1" indent="0" algn="just">
              <a:buNone/>
            </a:pPr>
            <a:endParaRPr lang="fr-FR" b="1" i="1" dirty="0" smtClean="0"/>
          </a:p>
          <a:p>
            <a:pPr marL="342900" lvl="1" indent="-342900" algn="just">
              <a:buFont typeface="+mj-lt"/>
              <a:buAutoNum type="alphaUcPeriod"/>
            </a:pPr>
            <a:r>
              <a:rPr lang="fr-FR" b="1" u="sng" dirty="0" smtClean="0"/>
              <a:t>Sur les aspects de gouvernance</a:t>
            </a:r>
          </a:p>
          <a:p>
            <a:pPr marL="0" lvl="1" indent="0" algn="just">
              <a:buNone/>
            </a:pPr>
            <a:endParaRPr lang="fr-FR" b="1" u="sng" dirty="0" smtClean="0"/>
          </a:p>
          <a:p>
            <a:pPr marL="628650" lvl="1" indent="-266700" algn="just">
              <a:buFont typeface="+mj-lt"/>
              <a:buAutoNum type="arabicPeriod" startAt="2"/>
            </a:pPr>
            <a:r>
              <a:rPr lang="fr-FR" sz="1600" b="1" u="sng" dirty="0" smtClean="0"/>
              <a:t>Autres points </a:t>
            </a:r>
            <a:endParaRPr lang="fr-FR" sz="1600" dirty="0" smtClean="0"/>
          </a:p>
          <a:p>
            <a:pPr marL="809625" lvl="1" indent="-180975">
              <a:buFont typeface="Wingdings" panose="05000000000000000000" pitchFamily="2" charset="2"/>
              <a:buChar char="Ø"/>
            </a:pPr>
            <a:r>
              <a:rPr lang="fr-FR" sz="1600" dirty="0" smtClean="0"/>
              <a:t>Présomption d’indépendance des administrateurs grâce à 5 critères  :                              </a:t>
            </a:r>
            <a:r>
              <a:rPr lang="fr-FR" sz="1200" b="1" i="1" dirty="0" smtClean="0"/>
              <a:t>(en gras les différences avec le Code </a:t>
            </a:r>
            <a:r>
              <a:rPr lang="fr-FR" sz="1200" b="1" i="1" dirty="0" err="1" smtClean="0"/>
              <a:t>Afep</a:t>
            </a:r>
            <a:r>
              <a:rPr lang="fr-FR" sz="1200" b="1" i="1" dirty="0" smtClean="0"/>
              <a:t>-Medef</a:t>
            </a:r>
            <a:r>
              <a:rPr lang="fr-FR" sz="1200" dirty="0" smtClean="0"/>
              <a:t>)</a:t>
            </a:r>
            <a:r>
              <a:rPr lang="fr-FR" sz="1600" dirty="0" smtClean="0"/>
              <a:t>: </a:t>
            </a:r>
          </a:p>
          <a:p>
            <a:pPr marL="895350" lvl="3" indent="-85725" algn="just"/>
            <a:r>
              <a:rPr lang="fr-FR" sz="1400" dirty="0" smtClean="0"/>
              <a:t> ne pas avoir été au cours des 5 dernières années et ne pas être salarié ni mandataire social dirigeant de la société ou d’une société de son groupe ;</a:t>
            </a:r>
          </a:p>
          <a:p>
            <a:pPr marL="895350" lvl="3" indent="-85725" algn="just"/>
            <a:r>
              <a:rPr lang="fr-FR" sz="1400" dirty="0" smtClean="0"/>
              <a:t> ne pas avoir été au cours des </a:t>
            </a:r>
            <a:r>
              <a:rPr lang="fr-FR" sz="1400" b="1" dirty="0" smtClean="0"/>
              <a:t>2 dernières années </a:t>
            </a:r>
            <a:r>
              <a:rPr lang="fr-FR" sz="1400" dirty="0" smtClean="0"/>
              <a:t>et ne pas être en relation d’affaires significative avec la société ou son groupe ;</a:t>
            </a:r>
          </a:p>
          <a:p>
            <a:pPr marL="895350" lvl="3" indent="-85725" algn="just"/>
            <a:r>
              <a:rPr lang="fr-FR" sz="1400" b="1" dirty="0" smtClean="0"/>
              <a:t> ne pas être actionnaire de référence de la société ou détenir un pourcentage de droit de vote significatif ;</a:t>
            </a:r>
          </a:p>
          <a:p>
            <a:pPr marL="895350" lvl="3" indent="-85725" algn="just"/>
            <a:r>
              <a:rPr lang="fr-FR" sz="1400" dirty="0" smtClean="0"/>
              <a:t> ne pas avoir de </a:t>
            </a:r>
            <a:r>
              <a:rPr lang="fr-FR" sz="1400" b="1" dirty="0" smtClean="0"/>
              <a:t>relation de proximité </a:t>
            </a:r>
            <a:r>
              <a:rPr lang="fr-FR" sz="1400" dirty="0" smtClean="0"/>
              <a:t>ou de lien familial proche avec un mandataire social ou </a:t>
            </a:r>
            <a:r>
              <a:rPr lang="fr-FR" sz="1400" b="1" dirty="0" smtClean="0"/>
              <a:t>un actionnaire de référence ;</a:t>
            </a:r>
          </a:p>
          <a:p>
            <a:pPr marL="895350" lvl="3" indent="-85725" algn="just"/>
            <a:r>
              <a:rPr lang="fr-FR" sz="1400" dirty="0" smtClean="0"/>
              <a:t> ne pas avoir été CAC de l’entreprise au cours de </a:t>
            </a:r>
            <a:r>
              <a:rPr lang="fr-FR" sz="1400" b="1" dirty="0" smtClean="0"/>
              <a:t>6 </a:t>
            </a:r>
            <a:r>
              <a:rPr lang="fr-FR" sz="1400" dirty="0" smtClean="0"/>
              <a:t>dernières années. </a:t>
            </a:r>
          </a:p>
          <a:p>
            <a:pPr marL="504000" lvl="3" indent="0" algn="just">
              <a:buNone/>
            </a:pPr>
            <a:endParaRPr lang="fr-FR" sz="1400" dirty="0" smtClean="0"/>
          </a:p>
          <a:p>
            <a:pPr marL="789750" lvl="3" indent="-285750" algn="just"/>
            <a:endParaRPr lang="fr-FR" sz="1400" b="1" dirty="0" smtClean="0"/>
          </a:p>
          <a:p>
            <a:pPr marL="0" lvl="1" indent="0" algn="just">
              <a:buNone/>
            </a:pPr>
            <a:endParaRPr lang="fr-FR" sz="1600" dirty="0"/>
          </a:p>
          <a:p>
            <a:pPr marL="0" lvl="1" indent="0" algn="just">
              <a:buNone/>
            </a:pPr>
            <a:endParaRPr lang="fr-FR" sz="1600" dirty="0" smtClean="0"/>
          </a:p>
          <a:p>
            <a:pPr marL="0" lvl="1" indent="0" algn="just">
              <a:buNone/>
            </a:pPr>
            <a:endParaRPr lang="fr-FR" sz="1600" dirty="0" smtClean="0"/>
          </a:p>
          <a:p>
            <a:pPr marL="285750" lvl="1" indent="-285750" algn="just">
              <a:buFont typeface="Wingdings" panose="05000000000000000000" pitchFamily="2" charset="2"/>
              <a:buChar char="Ø"/>
            </a:pPr>
            <a:endParaRPr lang="fr-FR" sz="1600"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(10/11)</a:t>
            </a:r>
          </a:p>
          <a:p>
            <a:endParaRPr lang="fr-FR" dirty="0"/>
          </a:p>
        </p:txBody>
      </p:sp>
    </p:spTree>
    <p:extLst>
      <p:ext uri="{BB962C8B-B14F-4D97-AF65-F5344CB8AC3E}">
        <p14:creationId xmlns:p14="http://schemas.microsoft.com/office/powerpoint/2010/main" val="17555001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3"/>
          </p:nvPr>
        </p:nvSpPr>
        <p:spPr/>
        <p:txBody>
          <a:bodyPr/>
          <a:lstStyle/>
          <a:p>
            <a:fld id="{4B39B52A-EAD5-4CA9-B46E-2F3B4224B365}" type="slidenum">
              <a:rPr lang="en-GB" smtClean="0"/>
              <a:pPr/>
              <a:t>97</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400050" lvl="1" indent="-400050" algn="just">
              <a:buFont typeface="Wingdings" panose="05000000000000000000" pitchFamily="2" charset="2"/>
              <a:buAutoNum type="romanUcParenR" startAt="2"/>
            </a:pPr>
            <a:r>
              <a:rPr lang="fr-FR" b="1" dirty="0" smtClean="0"/>
              <a:t>Révision du Code MIDDLENEXT</a:t>
            </a:r>
          </a:p>
          <a:p>
            <a:pPr marL="0" lvl="1" indent="0" algn="ctr">
              <a:buNone/>
            </a:pPr>
            <a:r>
              <a:rPr lang="fr-FR" sz="1600" i="1" dirty="0" smtClean="0"/>
              <a:t>Principales évolutions du Code </a:t>
            </a:r>
            <a:endParaRPr lang="fr-FR" sz="1600" i="1" dirty="0"/>
          </a:p>
          <a:p>
            <a:pPr marL="0" lvl="1" indent="0" algn="just">
              <a:buNone/>
            </a:pPr>
            <a:endParaRPr lang="fr-FR" b="1" i="1" dirty="0" smtClean="0"/>
          </a:p>
          <a:p>
            <a:pPr marL="342900" lvl="1" indent="-342900">
              <a:buFont typeface="+mj-lt"/>
              <a:buAutoNum type="alphaUcPeriod" startAt="2"/>
            </a:pPr>
            <a:r>
              <a:rPr lang="fr-FR" b="1" u="sng" dirty="0" smtClean="0"/>
              <a:t>Sur les rémunérations des dirigeants mandataires sociaux</a:t>
            </a:r>
            <a:endParaRPr lang="fr-FR" b="1" u="sng" dirty="0"/>
          </a:p>
          <a:p>
            <a:pPr marL="0" lvl="1" indent="0">
              <a:buNone/>
            </a:pPr>
            <a:endParaRPr lang="fr-FR" sz="1400" b="1" u="sng" dirty="0" smtClean="0"/>
          </a:p>
          <a:p>
            <a:pPr marL="542925" lvl="1" indent="-180975">
              <a:buFont typeface="Wingdings" panose="05000000000000000000" pitchFamily="2" charset="2"/>
              <a:buChar char="Ø"/>
            </a:pPr>
            <a:r>
              <a:rPr lang="fr-FR" sz="1600" dirty="0" smtClean="0"/>
              <a:t>Insertion du principe « </a:t>
            </a:r>
            <a:r>
              <a:rPr lang="fr-FR" sz="1600" dirty="0" err="1" smtClean="0"/>
              <a:t>say</a:t>
            </a:r>
            <a:r>
              <a:rPr lang="fr-FR" sz="1600" dirty="0" smtClean="0"/>
              <a:t> on </a:t>
            </a:r>
            <a:r>
              <a:rPr lang="fr-FR" sz="1600" dirty="0" err="1" smtClean="0"/>
              <a:t>pay</a:t>
            </a:r>
            <a:r>
              <a:rPr lang="fr-FR" sz="1600" dirty="0" smtClean="0"/>
              <a:t> » : liberté du Conseil d’y procéder </a:t>
            </a:r>
          </a:p>
          <a:p>
            <a:pPr marL="628650" lvl="1" indent="0">
              <a:buNone/>
            </a:pPr>
            <a:endParaRPr lang="fr-FR" sz="1600" dirty="0" smtClean="0"/>
          </a:p>
          <a:p>
            <a:pPr marL="542925" lvl="1" indent="-180975">
              <a:buFont typeface="Wingdings" panose="05000000000000000000" pitchFamily="2" charset="2"/>
              <a:buChar char="Ø"/>
            </a:pPr>
            <a:r>
              <a:rPr lang="fr-FR" sz="1600" dirty="0" smtClean="0"/>
              <a:t>Préférence pour une structuration de la rémunération induisant des préférences pour des stratégies conformes à l’intérêt long terme de l’entreprise</a:t>
            </a:r>
          </a:p>
          <a:p>
            <a:pPr marL="628650" lvl="1" indent="0">
              <a:buNone/>
            </a:pPr>
            <a:endParaRPr lang="fr-FR" sz="1600" dirty="0" smtClean="0"/>
          </a:p>
          <a:p>
            <a:pPr marL="542925" lvl="1" indent="-180975">
              <a:buFont typeface="Wingdings" panose="05000000000000000000" pitchFamily="2" charset="2"/>
              <a:buChar char="Ø"/>
            </a:pPr>
            <a:r>
              <a:rPr lang="fr-FR" sz="1600" dirty="0" smtClean="0"/>
              <a:t>Inscription régulière de la succession des dirigeants à l’ordre du jour du conseil ou d’un comité </a:t>
            </a:r>
            <a:r>
              <a:rPr lang="fr-FR" sz="1600" dirty="0" smtClean="0">
                <a:sym typeface="Wingdings" panose="05000000000000000000" pitchFamily="2" charset="2"/>
              </a:rPr>
              <a:t> opportunité de changer la structure de gouvernance de l’entreprise?</a:t>
            </a:r>
          </a:p>
          <a:p>
            <a:pPr marL="628650" lvl="1" indent="0">
              <a:buNone/>
            </a:pPr>
            <a:endParaRPr lang="fr-FR" sz="1600" dirty="0" smtClean="0">
              <a:sym typeface="Wingdings" panose="05000000000000000000" pitchFamily="2" charset="2"/>
            </a:endParaRPr>
          </a:p>
          <a:p>
            <a:pPr marL="542925" lvl="1" indent="-180975">
              <a:buFont typeface="Wingdings" panose="05000000000000000000" pitchFamily="2" charset="2"/>
              <a:buChar char="Ø"/>
            </a:pPr>
            <a:r>
              <a:rPr lang="fr-FR" sz="1600" dirty="0" smtClean="0">
                <a:sym typeface="Wingdings" panose="05000000000000000000" pitchFamily="2" charset="2"/>
              </a:rPr>
              <a:t>Tableaux des rémunérations en annexe</a:t>
            </a:r>
          </a:p>
          <a:p>
            <a:pPr marL="0" lvl="1" indent="0" algn="just">
              <a:buNone/>
            </a:pPr>
            <a:endParaRPr lang="fr-FR" sz="1600" dirty="0" smtClean="0">
              <a:sym typeface="Wingdings" panose="05000000000000000000" pitchFamily="2" charset="2"/>
            </a:endParaRPr>
          </a:p>
          <a:p>
            <a:pPr marL="285750" lvl="1" indent="-285750" algn="just">
              <a:buFont typeface="Wingdings" panose="05000000000000000000" pitchFamily="2" charset="2"/>
              <a:buChar char="Ø"/>
            </a:pPr>
            <a:endParaRPr lang="fr-FR" sz="1400" dirty="0" smtClean="0"/>
          </a:p>
          <a:p>
            <a:pPr marL="0" lvl="1" indent="0" algn="just">
              <a:buNone/>
            </a:pPr>
            <a:endParaRPr lang="fr-FR" sz="1600" dirty="0"/>
          </a:p>
          <a:p>
            <a:pPr marL="0" lvl="1" indent="0" algn="just">
              <a:buNone/>
            </a:pPr>
            <a:endParaRPr lang="fr-FR" sz="1600" dirty="0" smtClean="0"/>
          </a:p>
          <a:p>
            <a:pPr marL="0" lvl="1" indent="0" algn="just">
              <a:buNone/>
            </a:pPr>
            <a:endParaRPr lang="fr-FR" sz="1600" dirty="0" smtClean="0"/>
          </a:p>
          <a:p>
            <a:pPr marL="285750" lvl="1" indent="-285750" algn="just">
              <a:buFont typeface="Wingdings" panose="05000000000000000000" pitchFamily="2" charset="2"/>
              <a:buChar char="Ø"/>
            </a:pPr>
            <a:endParaRPr lang="fr-FR" sz="1600" dirty="0" smtClean="0"/>
          </a:p>
          <a:p>
            <a:pPr marL="0" lvl="1" indent="0" algn="just">
              <a:buNone/>
            </a:pPr>
            <a:endParaRPr lang="fr-FR" sz="1600" dirty="0" smtClean="0"/>
          </a:p>
          <a:p>
            <a:pPr marL="0" lvl="1" indent="0" algn="just">
              <a:buNone/>
            </a:pPr>
            <a:endParaRPr lang="fr-FR" sz="1600" b="1" u="sng" dirty="0"/>
          </a:p>
          <a:p>
            <a:pPr marL="285750" lvl="1" indent="-285750" algn="just">
              <a:buFont typeface="Wingdings" panose="05000000000000000000" pitchFamily="2" charset="2"/>
              <a:buChar char="Ø"/>
            </a:pPr>
            <a:endParaRPr lang="fr-FR" sz="1600" b="1" u="sng" dirty="0" smtClean="0"/>
          </a:p>
          <a:p>
            <a:pPr marL="285750" lvl="1" indent="-285750" algn="just">
              <a:buFont typeface="Wingdings" panose="05000000000000000000" pitchFamily="2" charset="2"/>
              <a:buChar char="Ø"/>
            </a:pPr>
            <a:endParaRPr lang="fr-FR" sz="1600" dirty="0" smtClean="0"/>
          </a:p>
          <a:p>
            <a:pPr marL="342900" lvl="1" indent="-342900" algn="just">
              <a:buFont typeface="+mj-lt"/>
              <a:buAutoNum type="arabicPeriod" startAt="2"/>
            </a:pPr>
            <a:endParaRPr lang="fr-FR" sz="1600" b="1" u="sng" dirty="0" smtClean="0"/>
          </a:p>
          <a:p>
            <a:pPr marL="285750" lvl="1" indent="-285750" algn="just">
              <a:buFont typeface="Wingdings" panose="05000000000000000000" pitchFamily="2" charset="2"/>
              <a:buChar char="Ø"/>
            </a:pPr>
            <a:endParaRPr lang="fr-FR" i="1" dirty="0"/>
          </a:p>
          <a:p>
            <a:pPr marL="0" lvl="1" indent="0" algn="just">
              <a:buNone/>
            </a:pPr>
            <a:endParaRPr lang="fr-FR" i="1" dirty="0" smtClean="0"/>
          </a:p>
          <a:p>
            <a:pPr marL="0" lvl="1" indent="0" algn="just">
              <a:buNone/>
            </a:pPr>
            <a:endParaRPr lang="fr-FR" b="1" dirty="0"/>
          </a:p>
          <a:p>
            <a:pPr marL="0" lvl="1" indent="0" algn="just">
              <a:buNone/>
            </a:pPr>
            <a:endParaRPr lang="fr-FR" b="1" dirty="0"/>
          </a:p>
          <a:p>
            <a:pPr marL="0" lvl="1" indent="0" algn="just">
              <a:buNone/>
            </a:pPr>
            <a:endParaRPr lang="fr-FR" dirty="0" smtClean="0"/>
          </a:p>
        </p:txBody>
      </p:sp>
      <p:sp>
        <p:nvSpPr>
          <p:cNvPr id="6" name="Espace réservé du texte 1"/>
          <p:cNvSpPr txBox="1">
            <a:spLocks/>
          </p:cNvSpPr>
          <p:nvPr/>
        </p:nvSpPr>
        <p:spPr bwMode="auto">
          <a:xfrm>
            <a:off x="409541" y="711393"/>
            <a:ext cx="8280000" cy="7200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lgn="l" rtl="0" eaLnBrk="1" fontAlgn="base" hangingPunct="1">
              <a:lnSpc>
                <a:spcPts val="2400"/>
              </a:lnSpc>
              <a:spcBef>
                <a:spcPts val="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1pPr>
            <a:lvl2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2pPr>
            <a:lvl3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3pPr>
            <a:lvl4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4pPr>
            <a:lvl5pPr marL="0" indent="0" algn="l" rtl="0" eaLnBrk="1" fontAlgn="base" hangingPunct="1">
              <a:spcBef>
                <a:spcPct val="20000"/>
              </a:spcBef>
              <a:spcAft>
                <a:spcPct val="0"/>
              </a:spcAft>
              <a:buFontTx/>
              <a:buNone/>
              <a:defRPr sz="24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627063" indent="-627063">
              <a:buFont typeface="+mj-lt"/>
              <a:buAutoNum type="romanUcPeriod" startAt="8"/>
            </a:pPr>
            <a:r>
              <a:rPr lang="fr-FR" dirty="0" smtClean="0"/>
              <a:t>Gouvernance d’entreprise : les refontes du Code AFEP-MEDEF et du Code MIDDLENEXT (11/11)</a:t>
            </a:r>
          </a:p>
          <a:p>
            <a:endParaRPr lang="fr-FR" dirty="0"/>
          </a:p>
        </p:txBody>
      </p:sp>
    </p:spTree>
    <p:extLst>
      <p:ext uri="{BB962C8B-B14F-4D97-AF65-F5344CB8AC3E}">
        <p14:creationId xmlns:p14="http://schemas.microsoft.com/office/powerpoint/2010/main" val="15773048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32000" y="548680"/>
            <a:ext cx="8280000" cy="720000"/>
          </a:xfrm>
        </p:spPr>
        <p:txBody>
          <a:bodyPr/>
          <a:lstStyle/>
          <a:p>
            <a:r>
              <a:rPr lang="fr-FR" dirty="0"/>
              <a:t>L’entrée en vigueur du Règlement abus de marché</a:t>
            </a:r>
          </a:p>
        </p:txBody>
      </p:sp>
      <p:sp>
        <p:nvSpPr>
          <p:cNvPr id="5" name="Espace réservé du numéro de diapositive 4"/>
          <p:cNvSpPr>
            <a:spLocks noGrp="1"/>
          </p:cNvSpPr>
          <p:nvPr>
            <p:ph type="sldNum" sz="quarter" idx="14"/>
          </p:nvPr>
        </p:nvSpPr>
        <p:spPr/>
        <p:txBody>
          <a:bodyPr/>
          <a:lstStyle/>
          <a:p>
            <a:fld id="{BCA178D2-D38B-496A-BFAF-4FB157D36662}" type="slidenum">
              <a:rPr lang="en-GB" noProof="0" smtClean="0"/>
              <a:pPr/>
              <a:t>98</a:t>
            </a:fld>
            <a:endParaRPr lang="en-GB" noProof="0" dirty="0"/>
          </a:p>
        </p:txBody>
      </p:sp>
      <p:sp>
        <p:nvSpPr>
          <p:cNvPr id="6" name="ZoneTexte 5"/>
          <p:cNvSpPr txBox="1"/>
          <p:nvPr/>
        </p:nvSpPr>
        <p:spPr>
          <a:xfrm>
            <a:off x="680709" y="4725144"/>
            <a:ext cx="7416824" cy="400110"/>
          </a:xfrm>
          <a:prstGeom prst="rect">
            <a:avLst/>
          </a:prstGeom>
          <a:noFill/>
          <a:ln>
            <a:noFill/>
          </a:ln>
        </p:spPr>
        <p:txBody>
          <a:bodyPr wrap="square" rtlCol="0">
            <a:spAutoFit/>
          </a:bodyPr>
          <a:lstStyle/>
          <a:p>
            <a:r>
              <a:rPr lang="fr-FR" sz="2000" dirty="0" smtClean="0">
                <a:latin typeface="Arial" pitchFamily="34" charset="0"/>
                <a:cs typeface="Arial" pitchFamily="34" charset="0"/>
              </a:rPr>
              <a:t>Par Bruno Zabala et Thibault Jabouley</a:t>
            </a:r>
          </a:p>
        </p:txBody>
      </p:sp>
    </p:spTree>
    <p:extLst>
      <p:ext uri="{BB962C8B-B14F-4D97-AF65-F5344CB8AC3E}">
        <p14:creationId xmlns:p14="http://schemas.microsoft.com/office/powerpoint/2010/main" val="15495053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pPr marL="627063" indent="-627063">
              <a:buFont typeface="+mj-lt"/>
              <a:buAutoNum type="romanUcPeriod" startAt="9"/>
            </a:pPr>
            <a:r>
              <a:rPr lang="fr-FR" dirty="0" smtClean="0"/>
              <a:t>L’entrée en vigueur du Règlement abus de marché (1/18)</a:t>
            </a:r>
            <a:endParaRPr lang="fr-FR" dirty="0"/>
          </a:p>
        </p:txBody>
      </p:sp>
      <p:sp>
        <p:nvSpPr>
          <p:cNvPr id="4" name="Espace réservé du numéro de diapositive 3"/>
          <p:cNvSpPr>
            <a:spLocks noGrp="1"/>
          </p:cNvSpPr>
          <p:nvPr>
            <p:ph type="sldNum" sz="quarter" idx="13"/>
          </p:nvPr>
        </p:nvSpPr>
        <p:spPr/>
        <p:txBody>
          <a:bodyPr/>
          <a:lstStyle/>
          <a:p>
            <a:fld id="{4B39B52A-EAD5-4CA9-B46E-2F3B4224B365}" type="slidenum">
              <a:rPr lang="en-GB" smtClean="0"/>
              <a:pPr/>
              <a:t>99</a:t>
            </a:fld>
            <a:endParaRPr lang="en-GB" dirty="0"/>
          </a:p>
        </p:txBody>
      </p:sp>
      <p:sp>
        <p:nvSpPr>
          <p:cNvPr id="3" name="Espace réservé du texte 2"/>
          <p:cNvSpPr>
            <a:spLocks noGrp="1"/>
          </p:cNvSpPr>
          <p:nvPr>
            <p:ph type="body" sz="quarter" idx="11"/>
          </p:nvPr>
        </p:nvSpPr>
        <p:spPr>
          <a:xfrm>
            <a:off x="432000" y="1484784"/>
            <a:ext cx="8280000" cy="4829616"/>
          </a:xfrm>
        </p:spPr>
        <p:txBody>
          <a:bodyPr/>
          <a:lstStyle/>
          <a:p>
            <a:pPr marL="514350" lvl="0" indent="-514350">
              <a:buAutoNum type="romanUcParenR"/>
            </a:pPr>
            <a:r>
              <a:rPr lang="fr-FR" b="1" dirty="0"/>
              <a:t>Obligation d’information permanente</a:t>
            </a:r>
          </a:p>
          <a:p>
            <a:pPr marL="400050" lvl="0" indent="-400050">
              <a:buAutoNum type="romanUcParenR"/>
            </a:pPr>
            <a:endParaRPr lang="fr-FR" sz="2400" b="1" dirty="0"/>
          </a:p>
          <a:p>
            <a:pPr marL="0" lvl="0" indent="542925">
              <a:buNone/>
            </a:pPr>
            <a:r>
              <a:rPr lang="fr-FR" b="1" u="sng" dirty="0"/>
              <a:t>Principe</a:t>
            </a:r>
            <a:r>
              <a:rPr lang="fr-FR" b="1" dirty="0"/>
              <a:t> </a:t>
            </a:r>
            <a:r>
              <a:rPr lang="fr-FR" sz="2400" b="1" dirty="0"/>
              <a:t>: </a:t>
            </a:r>
          </a:p>
          <a:p>
            <a:pPr marL="1168400" lvl="0" indent="-365125">
              <a:buFont typeface="Wingdings"/>
              <a:buChar char="à"/>
            </a:pPr>
            <a:r>
              <a:rPr lang="fr-FR" dirty="0"/>
              <a:t>Les investisseurs doivent avoir connaissance de tous les faits nouveaux </a:t>
            </a:r>
            <a:r>
              <a:rPr lang="fr-FR" dirty="0" smtClean="0"/>
              <a:t>importants, </a:t>
            </a:r>
            <a:r>
              <a:rPr lang="fr-FR" dirty="0"/>
              <a:t>susceptibles de provoquer une variation sensible des cours de bourse. </a:t>
            </a:r>
          </a:p>
          <a:p>
            <a:pPr marL="1168400" lvl="0" indent="-365125">
              <a:buFont typeface="Wingdings"/>
              <a:buChar char="à"/>
            </a:pPr>
            <a:endParaRPr lang="fr-FR" dirty="0"/>
          </a:p>
          <a:p>
            <a:pPr marL="0" lvl="0" indent="542925">
              <a:buNone/>
            </a:pPr>
            <a:r>
              <a:rPr lang="fr-FR" sz="1800" dirty="0"/>
              <a:t> </a:t>
            </a:r>
            <a:r>
              <a:rPr lang="fr-FR" b="1" u="sng" dirty="0"/>
              <a:t>Sources</a:t>
            </a:r>
            <a:r>
              <a:rPr lang="fr-FR" dirty="0"/>
              <a:t> </a:t>
            </a:r>
            <a:r>
              <a:rPr lang="fr-FR" sz="1800" dirty="0"/>
              <a:t>: </a:t>
            </a:r>
          </a:p>
          <a:p>
            <a:pPr marL="1168400" lvl="0" indent="-365125">
              <a:buFont typeface="Wingdings"/>
              <a:buChar char="à"/>
            </a:pPr>
            <a:r>
              <a:rPr lang="fr-FR" dirty="0" err="1"/>
              <a:t>Règl</a:t>
            </a:r>
            <a:r>
              <a:rPr lang="fr-FR" dirty="0"/>
              <a:t>. UE 596/2014  du 16 avril 2014 (« MAR ») ; </a:t>
            </a:r>
          </a:p>
          <a:p>
            <a:pPr marL="1168400" lvl="0" indent="-365125">
              <a:buFont typeface="Wingdings"/>
              <a:buChar char="à"/>
            </a:pPr>
            <a:r>
              <a:rPr lang="fr-FR" dirty="0" err="1"/>
              <a:t>Règl</a:t>
            </a:r>
            <a:r>
              <a:rPr lang="fr-FR" dirty="0"/>
              <a:t>. </a:t>
            </a:r>
            <a:r>
              <a:rPr lang="fr-FR" dirty="0" err="1"/>
              <a:t>gén</a:t>
            </a:r>
            <a:r>
              <a:rPr lang="fr-FR" dirty="0"/>
              <a:t>. AMF art. 223-1 A s. </a:t>
            </a:r>
          </a:p>
        </p:txBody>
      </p:sp>
    </p:spTree>
    <p:extLst>
      <p:ext uri="{BB962C8B-B14F-4D97-AF65-F5344CB8AC3E}">
        <p14:creationId xmlns:p14="http://schemas.microsoft.com/office/powerpoint/2010/main" val="778193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EBC8EDA7-A4F9-407D-8EAB-943C3C667CA7}" vid="{6176B42E-4DB5-4B8A-BA46-CA2E740926CE}"/>
    </a:ext>
  </a:extLst>
</a:theme>
</file>

<file path=ppt/theme/theme2.xml><?xml version="1.0" encoding="utf-8"?>
<a:theme xmlns:a="http://schemas.openxmlformats.org/drawingml/2006/main" name="intermediate_title_page_with_imag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EBC8EDA7-A4F9-407D-8EAB-943C3C667CA7}" vid="{7A0CB18D-72C1-46B8-A401-F5B0959A484B}"/>
    </a:ext>
  </a:extLst>
</a:theme>
</file>

<file path=ppt/theme/theme3.xml><?xml version="1.0" encoding="utf-8"?>
<a:theme xmlns:a="http://schemas.openxmlformats.org/drawingml/2006/main" name="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EBC8EDA7-A4F9-407D-8EAB-943C3C667CA7}" vid="{93A1A0DD-9C7D-4E42-ABC4-591FCCCCFC52}"/>
    </a:ext>
  </a:extLst>
</a:theme>
</file>

<file path=ppt/theme/theme4.xml><?xml version="1.0" encoding="utf-8"?>
<a:theme xmlns:a="http://schemas.openxmlformats.org/drawingml/2006/main" name="empty_slide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EBC8EDA7-A4F9-407D-8EAB-943C3C667CA7}" vid="{860D1A80-ECEB-4B92-8ECF-D66F233F4694}"/>
    </a:ext>
  </a:extLst>
</a:theme>
</file>

<file path=ppt/theme/theme5.xml><?xml version="1.0" encoding="utf-8"?>
<a:theme xmlns:a="http://schemas.openxmlformats.org/drawingml/2006/main" name="1_text_slide_with_Design">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 xmlns:thm15="http://schemas.microsoft.com/office/thememl/2012/main" name="cmslegal_2013.potx" id="{4DE6143A-6573-426B-9B39-30C6C844BAAB}" vid="{20ED832D-92EF-4054-821C-5A33C0BD196F}"/>
    </a:ext>
  </a:extLst>
</a:theme>
</file>

<file path=ppt/theme/theme6.xml><?xml version="1.0" encoding="utf-8"?>
<a:theme xmlns:a="http://schemas.openxmlformats.org/drawingml/2006/main" name="1_Blank">
  <a:themeElements>
    <a:clrScheme name="CMS_Legal_default">
      <a:dk1>
        <a:sysClr val="windowText" lastClr="000000"/>
      </a:dk1>
      <a:lt1>
        <a:srgbClr val="FFFFFF"/>
      </a:lt1>
      <a:dk2>
        <a:srgbClr val="C2BCB9"/>
      </a:dk2>
      <a:lt2>
        <a:srgbClr val="FFFFFF"/>
      </a:lt2>
      <a:accent1>
        <a:srgbClr val="13294A"/>
      </a:accent1>
      <a:accent2>
        <a:srgbClr val="ABB300"/>
      </a:accent2>
      <a:accent3>
        <a:srgbClr val="00759A"/>
      </a:accent3>
      <a:accent4>
        <a:srgbClr val="6B487A"/>
      </a:accent4>
      <a:accent5>
        <a:srgbClr val="ECC411"/>
      </a:accent5>
      <a:accent6>
        <a:srgbClr val="D2492A"/>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mslegal_2013.potx" id="{EBC8EDA7-A4F9-407D-8EAB-943C3C667CA7}" vid="{6176B42E-4DB5-4B8A-BA46-CA2E740926C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6618</TotalTime>
  <Words>10800</Words>
  <Application>Microsoft Office PowerPoint</Application>
  <PresentationFormat>Affichage à l'écran (4:3)</PresentationFormat>
  <Paragraphs>4086</Paragraphs>
  <Slides>128</Slides>
  <Notes>128</Notes>
  <HiddenSlides>0</HiddenSlides>
  <MMClips>0</MMClips>
  <ScaleCrop>false</ScaleCrop>
  <HeadingPairs>
    <vt:vector size="4" baseType="variant">
      <vt:variant>
        <vt:lpstr>Thème</vt:lpstr>
      </vt:variant>
      <vt:variant>
        <vt:i4>6</vt:i4>
      </vt:variant>
      <vt:variant>
        <vt:lpstr>Titres des diapositives</vt:lpstr>
      </vt:variant>
      <vt:variant>
        <vt:i4>128</vt:i4>
      </vt:variant>
    </vt:vector>
  </HeadingPairs>
  <TitlesOfParts>
    <vt:vector size="134" baseType="lpstr">
      <vt:lpstr>Blank</vt:lpstr>
      <vt:lpstr>intermediate_title_page_with_image_Design</vt:lpstr>
      <vt:lpstr>text_slide_with_Design</vt:lpstr>
      <vt:lpstr>empty_slide_Design</vt:lpstr>
      <vt:lpstr>1_text_slide_with_Design</vt:lpstr>
      <vt:lpstr>1_Blank</vt:lpstr>
      <vt:lpstr>Conférence annuelle en droit des sociétés : quelles lignes directrices pour 2017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droit et la pratique des sociétés à l‘épreuve de la réforme des obligations</dc:title>
  <dc:creator>admin</dc:creator>
  <cp:lastModifiedBy>Forum 1</cp:lastModifiedBy>
  <cp:revision>329</cp:revision>
  <cp:lastPrinted>2017-01-23T11:28:47Z</cp:lastPrinted>
  <dcterms:created xsi:type="dcterms:W3CDTF">2016-08-08T14:46:03Z</dcterms:created>
  <dcterms:modified xsi:type="dcterms:W3CDTF">2017-01-26T13:04:30Z</dcterms:modified>
</cp:coreProperties>
</file>